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61" r:id="rId1"/>
  </p:sldMasterIdLst>
  <p:notesMasterIdLst>
    <p:notesMasterId r:id="rId78"/>
  </p:notesMasterIdLst>
  <p:handoutMasterIdLst>
    <p:handoutMasterId r:id="rId79"/>
  </p:handoutMasterIdLst>
  <p:sldIdLst>
    <p:sldId id="777" r:id="rId2"/>
    <p:sldId id="887" r:id="rId3"/>
    <p:sldId id="924" r:id="rId4"/>
    <p:sldId id="915" r:id="rId5"/>
    <p:sldId id="978" r:id="rId6"/>
    <p:sldId id="818" r:id="rId7"/>
    <p:sldId id="939" r:id="rId8"/>
    <p:sldId id="956" r:id="rId9"/>
    <p:sldId id="923" r:id="rId10"/>
    <p:sldId id="856" r:id="rId11"/>
    <p:sldId id="858" r:id="rId12"/>
    <p:sldId id="927" r:id="rId13"/>
    <p:sldId id="926" r:id="rId14"/>
    <p:sldId id="868" r:id="rId15"/>
    <p:sldId id="911" r:id="rId16"/>
    <p:sldId id="988" r:id="rId17"/>
    <p:sldId id="892" r:id="rId18"/>
    <p:sldId id="874" r:id="rId19"/>
    <p:sldId id="937" r:id="rId20"/>
    <p:sldId id="855" r:id="rId21"/>
    <p:sldId id="936" r:id="rId22"/>
    <p:sldId id="894" r:id="rId23"/>
    <p:sldId id="971" r:id="rId24"/>
    <p:sldId id="976" r:id="rId25"/>
    <p:sldId id="977" r:id="rId26"/>
    <p:sldId id="974" r:id="rId27"/>
    <p:sldId id="989" r:id="rId28"/>
    <p:sldId id="931" r:id="rId29"/>
    <p:sldId id="932" r:id="rId30"/>
    <p:sldId id="933" r:id="rId31"/>
    <p:sldId id="934" r:id="rId32"/>
    <p:sldId id="963" r:id="rId33"/>
    <p:sldId id="898" r:id="rId34"/>
    <p:sldId id="987" r:id="rId35"/>
    <p:sldId id="986" r:id="rId36"/>
    <p:sldId id="959" r:id="rId37"/>
    <p:sldId id="955" r:id="rId38"/>
    <p:sldId id="983" r:id="rId39"/>
    <p:sldId id="981" r:id="rId40"/>
    <p:sldId id="979" r:id="rId41"/>
    <p:sldId id="958" r:id="rId42"/>
    <p:sldId id="873" r:id="rId43"/>
    <p:sldId id="966" r:id="rId44"/>
    <p:sldId id="954" r:id="rId45"/>
    <p:sldId id="884" r:id="rId46"/>
    <p:sldId id="967" r:id="rId47"/>
    <p:sldId id="900" r:id="rId48"/>
    <p:sldId id="870" r:id="rId49"/>
    <p:sldId id="941" r:id="rId50"/>
    <p:sldId id="905" r:id="rId51"/>
    <p:sldId id="852" r:id="rId52"/>
    <p:sldId id="942" r:id="rId53"/>
    <p:sldId id="882" r:id="rId54"/>
    <p:sldId id="853" r:id="rId55"/>
    <p:sldId id="906" r:id="rId56"/>
    <p:sldId id="944" r:id="rId57"/>
    <p:sldId id="929" r:id="rId58"/>
    <p:sldId id="893" r:id="rId59"/>
    <p:sldId id="961" r:id="rId60"/>
    <p:sldId id="947" r:id="rId61"/>
    <p:sldId id="969" r:id="rId62"/>
    <p:sldId id="962" r:id="rId63"/>
    <p:sldId id="968" r:id="rId64"/>
    <p:sldId id="945" r:id="rId65"/>
    <p:sldId id="946" r:id="rId66"/>
    <p:sldId id="904" r:id="rId67"/>
    <p:sldId id="928" r:id="rId68"/>
    <p:sldId id="886" r:id="rId69"/>
    <p:sldId id="878" r:id="rId70"/>
    <p:sldId id="890" r:id="rId71"/>
    <p:sldId id="921" r:id="rId72"/>
    <p:sldId id="881" r:id="rId73"/>
    <p:sldId id="880" r:id="rId74"/>
    <p:sldId id="952" r:id="rId75"/>
    <p:sldId id="953" r:id="rId76"/>
    <p:sldId id="854" r:id="rId77"/>
  </p:sldIdLst>
  <p:sldSz cx="10160000" cy="5715000"/>
  <p:notesSz cx="7077075" cy="9369425"/>
  <p:defaultTextStyle>
    <a:defPPr>
      <a:defRPr lang="en-US"/>
    </a:defPPr>
    <a:lvl1pPr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12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12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12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12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12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 uri="{2D200454-40CA-4A62-9FC3-DE9A4176ACB9}">
      <p15:notesGuideLst xmlns:p15="http://schemas.microsoft.com/office/powerpoint/2012/main">
        <p15:guide id="1" orient="horz" pos="2951"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0203"/>
    <a:srgbClr val="FF5003"/>
    <a:srgbClr val="5596E6"/>
    <a:srgbClr val="7CC7FF"/>
    <a:srgbClr val="C0E6FF"/>
    <a:srgbClr val="F2F2F2"/>
    <a:srgbClr val="F9F9F9"/>
    <a:srgbClr val="CDD2D8"/>
    <a:srgbClr val="E8EAED"/>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35" autoAdjust="0"/>
    <p:restoredTop sz="57952" autoAdjust="0"/>
  </p:normalViewPr>
  <p:slideViewPr>
    <p:cSldViewPr snapToGrid="0">
      <p:cViewPr varScale="1">
        <p:scale>
          <a:sx n="90" d="100"/>
          <a:sy n="90" d="100"/>
        </p:scale>
        <p:origin x="1578" y="90"/>
      </p:cViewPr>
      <p:guideLst>
        <p:guide orient="horz" pos="1800"/>
        <p:guide pos="3200"/>
      </p:guideLst>
    </p:cSldViewPr>
  </p:slideViewPr>
  <p:outlineViewPr>
    <p:cViewPr>
      <p:scale>
        <a:sx n="33" d="100"/>
        <a:sy n="33" d="100"/>
      </p:scale>
      <p:origin x="0" y="-965"/>
    </p:cViewPr>
  </p:outlineViewPr>
  <p:notesTextViewPr>
    <p:cViewPr>
      <p:scale>
        <a:sx n="3" d="2"/>
        <a:sy n="3" d="2"/>
      </p:scale>
      <p:origin x="0" y="0"/>
    </p:cViewPr>
  </p:notesTextViewPr>
  <p:sorterViewPr>
    <p:cViewPr>
      <p:scale>
        <a:sx n="80" d="100"/>
        <a:sy n="80" d="100"/>
      </p:scale>
      <p:origin x="0" y="0"/>
    </p:cViewPr>
  </p:sorterViewPr>
  <p:notesViewPr>
    <p:cSldViewPr>
      <p:cViewPr>
        <p:scale>
          <a:sx n="60" d="100"/>
          <a:sy n="60" d="100"/>
        </p:scale>
        <p:origin x="2357" y="38"/>
      </p:cViewPr>
      <p:guideLst>
        <p:guide orient="horz" pos="2951"/>
        <p:guide pos="2229"/>
      </p:guideLst>
    </p:cSldViewPr>
  </p:notesViewPr>
  <p:gridSpacing cx="114300" cy="1143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9" name="Rectangle 3"/>
          <p:cNvSpPr>
            <a:spLocks noGrp="1" noChangeArrowheads="1"/>
          </p:cNvSpPr>
          <p:nvPr>
            <p:ph type="dt" sz="quarter" idx="1"/>
          </p:nvPr>
        </p:nvSpPr>
        <p:spPr bwMode="auto">
          <a:xfrm>
            <a:off x="5710236" y="151278"/>
            <a:ext cx="1162051" cy="2478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defRPr/>
            </a:pPr>
            <a:fld id="{EDD3B116-13A1-4BC1-A202-5693288CC901}" type="datetime1">
              <a:rPr lang="en-US" sz="900" smtClean="0"/>
              <a:t>12/11/2017</a:t>
            </a:fld>
            <a:endParaRPr lang="en-US" sz="900" dirty="0"/>
          </a:p>
        </p:txBody>
      </p:sp>
      <p:sp>
        <p:nvSpPr>
          <p:cNvPr id="80900" name="Rectangle 4"/>
          <p:cNvSpPr>
            <a:spLocks noGrp="1" noChangeArrowheads="1"/>
          </p:cNvSpPr>
          <p:nvPr>
            <p:ph type="ftr" sz="quarter" idx="2"/>
          </p:nvPr>
        </p:nvSpPr>
        <p:spPr bwMode="auto">
          <a:xfrm>
            <a:off x="1595438" y="8950765"/>
            <a:ext cx="4819610" cy="2810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l" eaLnBrk="1" hangingPunct="1">
              <a:defRPr sz="1000">
                <a:latin typeface="Arial" charset="0"/>
                <a:ea typeface="+mn-ea"/>
                <a:cs typeface="+mn-cs"/>
              </a:defRPr>
            </a:lvl1pPr>
          </a:lstStyle>
          <a:p>
            <a:pPr algn="r">
              <a:defRPr/>
            </a:pPr>
            <a:endParaRPr lang="en-US" sz="900" dirty="0"/>
          </a:p>
        </p:txBody>
      </p:sp>
      <p:sp>
        <p:nvSpPr>
          <p:cNvPr id="80901" name="Rectangle 5"/>
          <p:cNvSpPr>
            <a:spLocks noGrp="1" noChangeArrowheads="1"/>
          </p:cNvSpPr>
          <p:nvPr>
            <p:ph type="sldNum" sz="quarter" idx="3"/>
          </p:nvPr>
        </p:nvSpPr>
        <p:spPr bwMode="auto">
          <a:xfrm>
            <a:off x="100566" y="8950765"/>
            <a:ext cx="1494871" cy="2810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lgn="l">
              <a:tabLst>
                <a:tab pos="285750" algn="r"/>
                <a:tab pos="590550" algn="l"/>
              </a:tabLst>
              <a:defRPr/>
            </a:pPr>
            <a:r>
              <a:rPr lang="en-US" sz="900" dirty="0"/>
              <a:t>	</a:t>
            </a:r>
            <a:fld id="{EF5086F7-8D61-4005-821D-6721B3FC81DA}" type="slidenum">
              <a:rPr lang="en-US" sz="900" smtClean="0"/>
              <a:pPr algn="l">
                <a:tabLst>
                  <a:tab pos="285750" algn="r"/>
                  <a:tab pos="590550" algn="l"/>
                </a:tabLst>
                <a:defRPr/>
              </a:pPr>
              <a:t>‹#›</a:t>
            </a:fld>
            <a:r>
              <a:rPr lang="en-US" sz="900" dirty="0"/>
              <a:t>	IBM SECURITY</a:t>
            </a:r>
          </a:p>
        </p:txBody>
      </p:sp>
      <p:pic>
        <p:nvPicPr>
          <p:cNvPr id="7" name="Picture 6"/>
          <p:cNvPicPr>
            <a:picLocks noChangeAspect="1"/>
          </p:cNvPicPr>
          <p:nvPr/>
        </p:nvPicPr>
        <p:blipFill>
          <a:blip r:embed="rId2">
            <a:lum bright="-100000"/>
          </a:blip>
          <a:stretch>
            <a:fillRect/>
          </a:stretch>
        </p:blipFill>
        <p:spPr>
          <a:xfrm>
            <a:off x="6567487" y="9092615"/>
            <a:ext cx="342900" cy="128805"/>
          </a:xfrm>
          <a:prstGeom prst="rect">
            <a:avLst/>
          </a:prstGeom>
        </p:spPr>
      </p:pic>
      <p:sp>
        <p:nvSpPr>
          <p:cNvPr id="3" name="Header Placeholder 2"/>
          <p:cNvSpPr>
            <a:spLocks noGrp="1"/>
          </p:cNvSpPr>
          <p:nvPr>
            <p:ph type="hdr" sz="quarter"/>
          </p:nvPr>
        </p:nvSpPr>
        <p:spPr>
          <a:xfrm>
            <a:off x="228599" y="151278"/>
            <a:ext cx="5481637" cy="247802"/>
          </a:xfrm>
          <a:prstGeom prst="rect">
            <a:avLst/>
          </a:prstGeom>
        </p:spPr>
        <p:txBody>
          <a:bodyPr vert="horz" lIns="0" tIns="0" rIns="0" bIns="0" rtlCol="0" anchor="b" anchorCtr="0"/>
          <a:lstStyle>
            <a:lvl1pPr algn="l">
              <a:defRPr sz="1200"/>
            </a:lvl1pPr>
          </a:lstStyle>
          <a:p>
            <a:endParaRPr lang="en-US" sz="900" dirty="0"/>
          </a:p>
        </p:txBody>
      </p:sp>
    </p:spTree>
    <p:extLst>
      <p:ext uri="{BB962C8B-B14F-4D97-AF65-F5344CB8AC3E}">
        <p14:creationId xmlns:p14="http://schemas.microsoft.com/office/powerpoint/2010/main" val="2378803359"/>
      </p:ext>
    </p:extLst>
  </p:cSld>
  <p:clrMap bg1="lt1" tx1="dk1" bg2="lt2" tx2="dk2" accent1="accent1" accent2="accent2" accent3="accent3" accent4="accent4" accent5="accent5" accent6="accent6" hlink="hlink" folHlink="folHlink"/>
  <p:hf ftr="0"/>
  <p:extLst mod="1">
    <p:ext uri="{56416CCD-93CA-4268-BC5B-53C4BB910035}">
      <p15:sldGuideLst xmlns:p15="http://schemas.microsoft.com/office/powerpoint/2012/main">
        <p15:guide id="1" pos="144" userDrawn="1">
          <p15:clr>
            <a:srgbClr val="F26B43"/>
          </p15:clr>
        </p15:guide>
        <p15:guide id="2" pos="432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5" name="Rectangle 3"/>
          <p:cNvSpPr>
            <a:spLocks noGrp="1" noChangeArrowheads="1"/>
          </p:cNvSpPr>
          <p:nvPr>
            <p:ph type="dt" idx="1"/>
          </p:nvPr>
        </p:nvSpPr>
        <p:spPr bwMode="auto">
          <a:xfrm>
            <a:off x="5481635" y="165100"/>
            <a:ext cx="1377275" cy="199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defRPr sz="900">
                <a:latin typeface="Arial" charset="0"/>
                <a:ea typeface="+mn-ea"/>
                <a:cs typeface="+mn-cs"/>
              </a:defRPr>
            </a:lvl1pPr>
          </a:lstStyle>
          <a:p>
            <a:pPr>
              <a:defRPr/>
            </a:pPr>
            <a:fld id="{9DDA173A-4B37-473D-BA49-760DD514A3F3}" type="datetime1">
              <a:rPr lang="en-US" smtClean="0"/>
              <a:t>12/11/2017</a:t>
            </a:fld>
            <a:endParaRPr lang="en-US" dirty="0"/>
          </a:p>
        </p:txBody>
      </p:sp>
      <p:sp>
        <p:nvSpPr>
          <p:cNvPr id="16388" name="Rectangle 4"/>
          <p:cNvSpPr>
            <a:spLocks noGrp="1" noRot="1" noChangeAspect="1" noChangeArrowheads="1" noTextEdit="1"/>
          </p:cNvSpPr>
          <p:nvPr>
            <p:ph type="sldImg" idx="2"/>
          </p:nvPr>
        </p:nvSpPr>
        <p:spPr bwMode="auto">
          <a:xfrm>
            <a:off x="1560513" y="490538"/>
            <a:ext cx="3956050" cy="2225675"/>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8198" name="Rectangle 6"/>
          <p:cNvSpPr>
            <a:spLocks noGrp="1" noChangeArrowheads="1"/>
          </p:cNvSpPr>
          <p:nvPr>
            <p:ph type="ftr" sz="quarter" idx="4"/>
          </p:nvPr>
        </p:nvSpPr>
        <p:spPr bwMode="auto">
          <a:xfrm>
            <a:off x="1938338" y="9062102"/>
            <a:ext cx="4389437" cy="1828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900" cap="all" baseline="0">
                <a:latin typeface="Arial" charset="0"/>
                <a:ea typeface="+mn-ea"/>
                <a:cs typeface="+mn-cs"/>
              </a:defRPr>
            </a:lvl1pPr>
          </a:lstStyle>
          <a:p>
            <a:pPr>
              <a:defRPr/>
            </a:pPr>
            <a:endParaRPr lang="en-US" dirty="0"/>
          </a:p>
        </p:txBody>
      </p:sp>
      <p:sp>
        <p:nvSpPr>
          <p:cNvPr id="8199" name="Rectangle 7"/>
          <p:cNvSpPr>
            <a:spLocks noGrp="1" noChangeArrowheads="1"/>
          </p:cNvSpPr>
          <p:nvPr>
            <p:ph type="sldNum" sz="quarter" idx="5"/>
          </p:nvPr>
        </p:nvSpPr>
        <p:spPr bwMode="auto">
          <a:xfrm>
            <a:off x="0" y="9062102"/>
            <a:ext cx="1938338" cy="1828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eaLnBrk="1" hangingPunct="1">
              <a:defRPr sz="1000" smtClean="0">
                <a:latin typeface="Arial" charset="0"/>
                <a:ea typeface="+mn-ea"/>
                <a:cs typeface="+mn-cs"/>
              </a:defRPr>
            </a:lvl1pPr>
            <a:lvl2pPr marL="0" indent="0">
              <a:tabLst>
                <a:tab pos="381000" algn="r"/>
                <a:tab pos="800100" algn="l"/>
              </a:tabLst>
              <a:defRPr sz="900" cap="all" baseline="0"/>
            </a:lvl2pPr>
          </a:lstStyle>
          <a:p>
            <a:pPr lvl="1">
              <a:defRPr/>
            </a:pPr>
            <a:r>
              <a:rPr lang="en-US" dirty="0"/>
              <a:t>	</a:t>
            </a:r>
            <a:fld id="{DD817518-FB06-4843-9B46-F72D174830EE}" type="slidenum">
              <a:rPr lang="en-US" smtClean="0"/>
              <a:pPr lvl="1">
                <a:defRPr/>
              </a:pPr>
              <a:t>‹#›</a:t>
            </a:fld>
            <a:r>
              <a:rPr lang="en-US" dirty="0"/>
              <a:t>	IBM SECURITY</a:t>
            </a:r>
          </a:p>
        </p:txBody>
      </p:sp>
      <p:sp>
        <p:nvSpPr>
          <p:cNvPr id="2" name="Notes Placeholder 1"/>
          <p:cNvSpPr>
            <a:spLocks noGrp="1"/>
          </p:cNvSpPr>
          <p:nvPr>
            <p:ph type="body" sz="quarter" idx="3"/>
          </p:nvPr>
        </p:nvSpPr>
        <p:spPr>
          <a:xfrm>
            <a:off x="228599" y="2799116"/>
            <a:ext cx="6627551" cy="6262986"/>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0" name="Picture 9"/>
          <p:cNvPicPr>
            <a:picLocks noChangeAspect="1"/>
          </p:cNvPicPr>
          <p:nvPr/>
        </p:nvPicPr>
        <p:blipFill>
          <a:blip r:embed="rId2">
            <a:lum bright="-100000"/>
          </a:blip>
          <a:stretch>
            <a:fillRect/>
          </a:stretch>
        </p:blipFill>
        <p:spPr>
          <a:xfrm>
            <a:off x="6567487" y="9092615"/>
            <a:ext cx="342900" cy="128805"/>
          </a:xfrm>
          <a:prstGeom prst="rect">
            <a:avLst/>
          </a:prstGeom>
        </p:spPr>
      </p:pic>
      <p:sp>
        <p:nvSpPr>
          <p:cNvPr id="4" name="Header Placeholder 3"/>
          <p:cNvSpPr>
            <a:spLocks noGrp="1"/>
          </p:cNvSpPr>
          <p:nvPr>
            <p:ph type="hdr" sz="quarter"/>
          </p:nvPr>
        </p:nvSpPr>
        <p:spPr>
          <a:xfrm>
            <a:off x="223837" y="165100"/>
            <a:ext cx="5257799" cy="199425"/>
          </a:xfrm>
          <a:prstGeom prst="rect">
            <a:avLst/>
          </a:prstGeom>
        </p:spPr>
        <p:txBody>
          <a:bodyPr vert="horz" lIns="0" tIns="0" rIns="0" bIns="0" rtlCol="0" anchor="t" anchorCtr="0"/>
          <a:lstStyle>
            <a:lvl1pPr algn="l">
              <a:defRPr sz="1200"/>
            </a:lvl1pPr>
          </a:lstStyle>
          <a:p>
            <a:endParaRPr lang="en-US" dirty="0"/>
          </a:p>
        </p:txBody>
      </p:sp>
    </p:spTree>
    <p:extLst>
      <p:ext uri="{BB962C8B-B14F-4D97-AF65-F5344CB8AC3E}">
        <p14:creationId xmlns:p14="http://schemas.microsoft.com/office/powerpoint/2010/main" val="382039152"/>
      </p:ext>
    </p:extLst>
  </p:cSld>
  <p:clrMap bg1="lt1" tx1="dk1" bg2="lt2" tx2="dk2" accent1="accent1" accent2="accent2" accent3="accent3" accent4="accent4" accent5="accent5" accent6="accent6" hlink="hlink" folHlink="folHlink"/>
  <p:hf ftr="0"/>
  <p:notesStyle>
    <a:lvl1pPr algn="l" rtl="0" eaLnBrk="0" fontAlgn="base" hangingPunct="0">
      <a:spcBef>
        <a:spcPct val="20000"/>
      </a:spcBef>
      <a:spcAft>
        <a:spcPct val="0"/>
      </a:spcAft>
      <a:defRPr sz="1000" kern="1200">
        <a:solidFill>
          <a:schemeClr val="tx1"/>
        </a:solidFill>
        <a:latin typeface="Arial" charset="0"/>
        <a:ea typeface="+mn-ea"/>
        <a:cs typeface="Arial" charset="0"/>
      </a:defRPr>
    </a:lvl1pPr>
    <a:lvl2pPr marL="138113" indent="-136525" algn="l" rtl="0" eaLnBrk="0" fontAlgn="base" hangingPunct="0">
      <a:spcBef>
        <a:spcPct val="20000"/>
      </a:spcBef>
      <a:spcAft>
        <a:spcPct val="0"/>
      </a:spcAft>
      <a:buChar char="•"/>
      <a:defRPr sz="1000" kern="1200">
        <a:solidFill>
          <a:schemeClr val="tx1"/>
        </a:solidFill>
        <a:latin typeface="Arial" charset="0"/>
        <a:ea typeface="+mn-ea"/>
        <a:cs typeface="Arial" charset="0"/>
      </a:defRPr>
    </a:lvl2pPr>
    <a:lvl3pPr marL="258763" indent="-119063" algn="l" rtl="0" eaLnBrk="0" fontAlgn="base" hangingPunct="0">
      <a:spcBef>
        <a:spcPct val="20000"/>
      </a:spcBef>
      <a:spcAft>
        <a:spcPct val="0"/>
      </a:spcAft>
      <a:buFont typeface="Arial" pitchFamily="34" charset="0"/>
      <a:buChar char="–"/>
      <a:defRPr sz="1000" kern="1200">
        <a:solidFill>
          <a:schemeClr val="tx1"/>
        </a:solidFill>
        <a:latin typeface="Arial" charset="0"/>
        <a:ea typeface="+mn-ea"/>
        <a:cs typeface="Arial" charset="0"/>
      </a:defRPr>
    </a:lvl3pPr>
    <a:lvl4pPr marL="407988" indent="-147638" algn="l" rtl="0" eaLnBrk="0" fontAlgn="base" hangingPunct="0">
      <a:spcBef>
        <a:spcPct val="20000"/>
      </a:spcBef>
      <a:spcAft>
        <a:spcPct val="0"/>
      </a:spcAft>
      <a:buFont typeface="Arial" pitchFamily="34" charset="0"/>
      <a:buChar char="–"/>
      <a:defRPr sz="1000" i="1" kern="1200">
        <a:solidFill>
          <a:schemeClr val="tx1"/>
        </a:solidFill>
        <a:latin typeface="Arial" charset="0"/>
        <a:ea typeface="+mn-ea"/>
        <a:cs typeface="Arial" charset="0"/>
      </a:defRPr>
    </a:lvl4pPr>
    <a:lvl5pPr marL="2057400" indent="-228600" algn="l" rtl="0" eaLnBrk="0" fontAlgn="base" hangingPunct="0">
      <a:spcBef>
        <a:spcPct val="30000"/>
      </a:spcBef>
      <a:spcAft>
        <a:spcPct val="0"/>
      </a:spcAft>
      <a:buChar char="•"/>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mod="1">
    <p:ext uri="{620B2872-D7B9-4A21-9093-7833F8D536E1}">
      <p15:sldGuideLst xmlns:p15="http://schemas.microsoft.com/office/powerpoint/2012/main">
        <p15:guide id="1" pos="4320" userDrawn="1">
          <p15:clr>
            <a:srgbClr val="F26B43"/>
          </p15:clr>
        </p15:guide>
        <p15:guide id="2" pos="14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r>
              <a:rPr lang="en-US" dirty="0"/>
              <a:t>So fun fact, this was the IBM Toronto downtown datacenter in 1963... I think it’s now a sushi place.</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4133916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Let’s start with PowerShell. ATP will detect PowerShell download cradles and launchers auto generated by Empire/Cobalt/etc.</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10</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852861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ATP will also detect heavily obfuscated PowerShell commands and download cradles, such as the below custom cradle with a Cobalt reverse DNS payload, or those created by the Obfuscated Empire project.</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11</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06275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Microsoft gave us an amazing framework with PowerShell. Attackers have been favoring using PowerShell.exe, PowerShell core, and the underlying Windows Management Framework for several years due to it’s flexibility and ease of use.</a:t>
            </a:r>
          </a:p>
          <a:p>
            <a:endParaRPr lang="en-US" dirty="0"/>
          </a:p>
          <a:p>
            <a:r>
              <a:rPr lang="en-US" dirty="0"/>
              <a:t>We’ve seen awesome tools and frameworks come out using PowerShell, such as Empire, </a:t>
            </a:r>
            <a:r>
              <a:rPr lang="en-US" dirty="0" err="1"/>
              <a:t>PowerUp</a:t>
            </a:r>
            <a:r>
              <a:rPr lang="en-US" dirty="0"/>
              <a:t>, </a:t>
            </a:r>
            <a:r>
              <a:rPr lang="en-US" dirty="0" err="1"/>
              <a:t>UnmanagedPowerShell</a:t>
            </a:r>
            <a:r>
              <a:rPr lang="en-US" dirty="0"/>
              <a:t>, </a:t>
            </a:r>
            <a:r>
              <a:rPr lang="en-US" dirty="0" err="1"/>
              <a:t>PowerSploit</a:t>
            </a:r>
            <a:r>
              <a:rPr lang="en-US" dirty="0"/>
              <a:t>, </a:t>
            </a:r>
            <a:r>
              <a:rPr lang="en-US" dirty="0" err="1"/>
              <a:t>Nishang</a:t>
            </a:r>
            <a:r>
              <a:rPr lang="en-US" dirty="0"/>
              <a:t>, </a:t>
            </a:r>
            <a:r>
              <a:rPr lang="en-US" dirty="0" err="1"/>
              <a:t>PowerView</a:t>
            </a:r>
            <a:r>
              <a:rPr lang="en-US" dirty="0"/>
              <a:t>, </a:t>
            </a:r>
            <a:r>
              <a:rPr lang="en-US" dirty="0" err="1"/>
              <a:t>UserHunter</a:t>
            </a:r>
            <a:r>
              <a:rPr lang="en-US" dirty="0"/>
              <a:t> and </a:t>
            </a:r>
            <a:r>
              <a:rPr lang="en-US" dirty="0" err="1"/>
              <a:t>BloodHound</a:t>
            </a:r>
            <a:r>
              <a:rPr lang="en-US" dirty="0"/>
              <a:t>.</a:t>
            </a:r>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12</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512768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now they are trying to take away our shiny new PowerShell tools away by building this post exploitation tool that leverages all of the security improvements built-in into PowerShell (Windows Management Framework) version 5 to detect these tools in use.</a:t>
            </a:r>
          </a:p>
          <a:p>
            <a:endParaRPr lang="en-US" dirty="0"/>
          </a:p>
          <a:p>
            <a:endParaRPr lang="en-US" dirty="0"/>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13</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196616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r>
              <a:rPr lang="en-US" dirty="0"/>
              <a:t>So ATP Leverages Recent PowerShell version 5/ Windows 10 security improvements. </a:t>
            </a:r>
          </a:p>
          <a:p>
            <a:endParaRPr lang="en-US" dirty="0"/>
          </a:p>
          <a:p>
            <a:r>
              <a:rPr lang="en-US" dirty="0"/>
              <a:t>Due to time constraints I won’t cover these in detail, but if you really should already be familiar with them if in a red or blue team.</a:t>
            </a:r>
          </a:p>
          <a:p>
            <a:endParaRPr lang="en-US" dirty="0"/>
          </a:p>
          <a:p>
            <a:r>
              <a:rPr lang="en-US" sz="1000" dirty="0"/>
              <a:t>Window Management Framework 5.1, which PowerShell.exe is an interface to</a:t>
            </a:r>
            <a:r>
              <a:rPr lang="en-US" dirty="0"/>
              <a:t> provides:</a:t>
            </a:r>
          </a:p>
          <a:p>
            <a:pPr lvl="2"/>
            <a:r>
              <a:rPr lang="en-US" dirty="0"/>
              <a:t>PS Script Block Logging </a:t>
            </a:r>
          </a:p>
          <a:p>
            <a:pPr lvl="2"/>
            <a:r>
              <a:rPr lang="en-US" dirty="0"/>
              <a:t>PS Transaction/Transcription Logging</a:t>
            </a:r>
          </a:p>
          <a:p>
            <a:pPr lvl="2"/>
            <a:r>
              <a:rPr lang="en-US" dirty="0"/>
              <a:t>Detection of common PS “Suspicious Strings” </a:t>
            </a:r>
          </a:p>
          <a:p>
            <a:pPr lvl="2"/>
            <a:r>
              <a:rPr lang="en-US" dirty="0"/>
              <a:t>PS Constrained Language Mode</a:t>
            </a:r>
          </a:p>
          <a:p>
            <a:pPr lvl="2"/>
            <a:r>
              <a:rPr lang="en-US" dirty="0"/>
              <a:t>Just Enough Administration support </a:t>
            </a:r>
          </a:p>
          <a:p>
            <a:pPr lvl="2"/>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14</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677258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a typical way to bypass PS script block and transcription logging is to downgrade to PSv2, but </a:t>
            </a:r>
            <a:r>
              <a:rPr lang="en-US" dirty="0" err="1"/>
              <a:t>.Net</a:t>
            </a:r>
            <a:r>
              <a:rPr lang="en-US" dirty="0"/>
              <a:t> 2.0 is not enabled in 1703 by default, and is actually not supported altogether in the Fall Creators Update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System-wide transcripts</a:t>
            </a:r>
          </a:p>
          <a:p>
            <a:pPr marL="0" indent="0">
              <a:buFont typeface="Arial" panose="020B0604020202020204" pitchFamily="34" charset="0"/>
              <a:buNone/>
            </a:pPr>
            <a:endParaRPr lang="en-US" dirty="0"/>
          </a:p>
          <a:p>
            <a:pPr lvl="1"/>
            <a:r>
              <a:rPr lang="en-US" dirty="0"/>
              <a:t> Common techniques leveraging </a:t>
            </a:r>
            <a:r>
              <a:rPr lang="en-US" dirty="0" err="1"/>
              <a:t>WScript.Shell</a:t>
            </a:r>
            <a:r>
              <a:rPr lang="en-US" dirty="0"/>
              <a:t>, etc. are also caught.</a:t>
            </a:r>
          </a:p>
          <a:p>
            <a:pPr lvl="1"/>
            <a:endParaRPr lang="en-US" dirty="0"/>
          </a:p>
          <a:p>
            <a:pPr marL="171450" indent="-171450">
              <a:buFont typeface="Arial" panose="020B0604020202020204" pitchFamily="34" charset="0"/>
              <a:buChar char="•"/>
            </a:pPr>
            <a:r>
              <a:rPr lang="en-US" dirty="0"/>
              <a:t>Same goes for using Ben10’s </a:t>
            </a:r>
            <a:r>
              <a:rPr lang="en-US" dirty="0" err="1"/>
              <a:t>NotPowerShell</a:t>
            </a:r>
            <a:r>
              <a:rPr lang="en-US" dirty="0"/>
              <a:t> or those that directly call System.Management.Automation.dll directly as forced to use WMF v5.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We’ve seen bypasses for a lot of these, like </a:t>
            </a:r>
            <a:r>
              <a:rPr lang="en-US" dirty="0" err="1"/>
              <a:t>cobbr’s</a:t>
            </a:r>
            <a:r>
              <a:rPr lang="en-US" dirty="0"/>
              <a:t> </a:t>
            </a:r>
            <a:r>
              <a:rPr lang="en-US" dirty="0" err="1"/>
              <a:t>PSAmsi</a:t>
            </a:r>
            <a:r>
              <a:rPr lang="en-US" dirty="0"/>
              <a:t> tool, or different COM techniques, but red teamers will to need to really streamline techniques/chaining them all together to avoid alerts to get a foothold on the box initially.</a:t>
            </a:r>
          </a:p>
          <a:p>
            <a:pPr marL="171450" indent="-171450">
              <a:buFont typeface="Arial" panose="020B0604020202020204" pitchFamily="34" charset="0"/>
              <a:buChar char="•"/>
            </a:pPr>
            <a:endParaRPr lang="en-US" dirty="0"/>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dirty="0"/>
              <a:t>As a result of these improvements, we need to go back to living off the land, selectively running PowerShell when we’re confident we’ve disabled or can silently evade these new security capabilities.</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15</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088924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dirty="0"/>
              <a:t>ATP leverages client-side AMSI detections for PowerShell, with improvements for JavaScript &amp; VBScript in RS3</a:t>
            </a:r>
          </a:p>
          <a:p>
            <a:endParaRPr lang="en-US" dirty="0"/>
          </a:p>
          <a:p>
            <a:r>
              <a:rPr lang="en-US" dirty="0"/>
              <a:t>AMSI basically hooks Windows Scripting Host before the interpreter runs code in order to catch dynamic Java, </a:t>
            </a:r>
            <a:r>
              <a:rPr lang="en-US" dirty="0" err="1"/>
              <a:t>VBscript</a:t>
            </a:r>
            <a:r>
              <a:rPr lang="en-US" dirty="0"/>
              <a:t>, and PowerShell code being executed, after it’s been de-obfuscated.</a:t>
            </a:r>
          </a:p>
          <a:p>
            <a:endParaRPr lang="en-US" dirty="0"/>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16</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905891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It’s also pretty good at detecting using signed binaries to launch malicious executables based on abnormal behavior like connecting out over HTTP or Tor, using </a:t>
            </a:r>
            <a:r>
              <a:rPr lang="en-US" dirty="0" err="1"/>
              <a:t>vbscript</a:t>
            </a:r>
            <a:r>
              <a:rPr lang="en-US" dirty="0"/>
              <a:t> within a Macro-enabled document, etc.</a:t>
            </a:r>
          </a:p>
          <a:p>
            <a:pPr lvl="0"/>
            <a:endParaRPr lang="en-US" dirty="0"/>
          </a:p>
          <a:p>
            <a:pPr lvl="0"/>
            <a:r>
              <a:rPr lang="en-US" dirty="0"/>
              <a:t>So you can see based on some of these alert examples that many of the initial execution, host recon and privilege escalation activities are going to be flagged due to the common underlying techniques used.</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17</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90140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While you can get on a box using all those other methods, the name of the game is to not get caught so early. </a:t>
            </a:r>
            <a:endParaRPr lang="en-US" sz="1000" dirty="0"/>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dirty="0"/>
              <a:t>That said, you can go undetected </a:t>
            </a:r>
            <a:r>
              <a:rPr lang="en-US" sz="1000" b="1" dirty="0"/>
              <a:t>initially </a:t>
            </a:r>
            <a:r>
              <a:rPr lang="en-US" sz="1000" dirty="0"/>
              <a:t>with:</a:t>
            </a:r>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sz="1000" dirty="0"/>
              <a:t>Obfuscated </a:t>
            </a:r>
            <a:r>
              <a:rPr lang="en-US" sz="1000" dirty="0" err="1"/>
              <a:t>javascript</a:t>
            </a:r>
            <a:r>
              <a:rPr lang="en-US" sz="1000" dirty="0"/>
              <a:t>/</a:t>
            </a:r>
            <a:r>
              <a:rPr lang="en-US" sz="1000" dirty="0" err="1"/>
              <a:t>vbscript</a:t>
            </a:r>
            <a:r>
              <a:rPr lang="en-US" sz="1000" dirty="0"/>
              <a:t> payloads that don’t have Kernel32 API declarations</a:t>
            </a:r>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sz="1000" dirty="0"/>
              <a:t>Using signed exec’s to load a Cobalt </a:t>
            </a:r>
            <a:r>
              <a:rPr lang="en-US" sz="1000" dirty="0" err="1"/>
              <a:t>stageless</a:t>
            </a:r>
            <a:r>
              <a:rPr lang="en-US" sz="1000" dirty="0"/>
              <a:t> DNS-based reverse payload, </a:t>
            </a:r>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lang="en-US" sz="1000" dirty="0"/>
              <a:t>Executables using </a:t>
            </a:r>
            <a:r>
              <a:rPr lang="en-US" sz="1000" dirty="0" err="1"/>
              <a:t>av</a:t>
            </a:r>
            <a:r>
              <a:rPr lang="en-US" sz="1000" dirty="0"/>
              <a:t> bypass techniques created with Veil (go-based) or </a:t>
            </a:r>
            <a:r>
              <a:rPr lang="en-US" sz="1000" dirty="0" err="1"/>
              <a:t>Shellter</a:t>
            </a:r>
            <a:r>
              <a:rPr lang="en-US" sz="1000" dirty="0"/>
              <a:t>, as long as they don’t connect out to newly registered domains or use Tor.</a:t>
            </a:r>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18</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114479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2000" dirty="0"/>
              <a:t>The challenge doesn’t stop by getting on the box undetected initially... that’s the easy part. The problem is detection of activities performed, tools/commands run after you have an initial foothold / C&amp;C:</a:t>
            </a:r>
          </a:p>
          <a:p>
            <a:pPr lvl="1"/>
            <a:r>
              <a:rPr lang="en-US" sz="2000" dirty="0"/>
              <a:t>New Process Creation</a:t>
            </a:r>
          </a:p>
          <a:p>
            <a:pPr lvl="1"/>
            <a:r>
              <a:rPr lang="en-US" sz="2000" dirty="0"/>
              <a:t>Host Recon of environmental settings, local groups</a:t>
            </a:r>
          </a:p>
          <a:p>
            <a:pPr lvl="1"/>
            <a:endParaRPr lang="en-US" dirty="0"/>
          </a:p>
          <a:p>
            <a:pPr lvl="1"/>
            <a:r>
              <a:rPr lang="en-US" dirty="0"/>
              <a:t>Attempts to bypass Host Controls such as any logging or preventative controls like UAC, AppLocker, EMET, PowerShell Constrained Mode, PowerShell Logging, AMSI, Windows Event Log Forwarding, </a:t>
            </a:r>
            <a:r>
              <a:rPr lang="en-US" dirty="0" err="1"/>
              <a:t>Sysmon</a:t>
            </a:r>
            <a:r>
              <a:rPr lang="en-US" dirty="0"/>
              <a:t>, etc.</a:t>
            </a:r>
          </a:p>
          <a:p>
            <a:pPr lvl="1"/>
            <a:endParaRPr lang="en-US" dirty="0"/>
          </a:p>
          <a:p>
            <a:pPr marL="171450" lvl="0" indent="-171450">
              <a:buFont typeface="Arial" panose="020B0604020202020204" pitchFamily="34" charset="0"/>
              <a:buChar char="•"/>
            </a:pPr>
            <a:r>
              <a:rPr lang="en-US" dirty="0"/>
              <a:t>Local Host Privilege Escalation techniques by abusing unquoted service paths, exploiting vulnerable service or apps, etc.</a:t>
            </a:r>
          </a:p>
          <a:p>
            <a:pPr marL="171450" lvl="0" indent="-171450">
              <a:buFont typeface="Arial" panose="020B0604020202020204" pitchFamily="34" charset="0"/>
              <a:buChar char="•"/>
            </a:pPr>
            <a:endParaRPr lang="en-US" dirty="0"/>
          </a:p>
          <a:p>
            <a:pPr lvl="1"/>
            <a:r>
              <a:rPr lang="en-US" dirty="0"/>
              <a:t>Attempt to establish elevated host persistence to survive reboots, logging out, etc.</a:t>
            </a:r>
          </a:p>
          <a:p>
            <a:pPr marL="1588" lvl="1" indent="0">
              <a:buNone/>
            </a:pPr>
            <a:endParaRPr lang="en-US" dirty="0"/>
          </a:p>
          <a:p>
            <a:pPr lvl="1"/>
            <a:r>
              <a:rPr lang="en-US" sz="1000" dirty="0"/>
              <a:t>Then you can move onto later phases.</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19</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863029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xfrm>
            <a:off x="1498600" y="661988"/>
            <a:ext cx="3860800" cy="2171700"/>
          </a:xfrm>
          <a:ln/>
        </p:spPr>
      </p:sp>
      <p:sp>
        <p:nvSpPr>
          <p:cNvPr id="22531" name="Notes Placeholder 2"/>
          <p:cNvSpPr>
            <a:spLocks noGrp="1"/>
          </p:cNvSpPr>
          <p:nvPr>
            <p:ph type="body" idx="1"/>
          </p:nvPr>
        </p:nvSpPr>
        <p:spPr>
          <a:xfrm>
            <a:off x="260350" y="2917825"/>
            <a:ext cx="6340475" cy="5802313"/>
          </a:xfrm>
          <a:prstGeom prst="rect">
            <a:avLst/>
          </a:prstGeom>
          <a:noFill/>
        </p:spPr>
        <p:txBody>
          <a:bodyPr/>
          <a:lstStyle/>
          <a:p>
            <a:pPr marL="0" marR="0" lvl="0" indent="0" algn="l" defTabSz="914400" rtl="0" eaLnBrk="0" fontAlgn="base" latinLnBrk="0" hangingPunct="0">
              <a:lnSpc>
                <a:spcPct val="100000"/>
              </a:lnSpc>
              <a:spcBef>
                <a:spcPts val="500"/>
              </a:spcBef>
              <a:spcAft>
                <a:spcPct val="0"/>
              </a:spcAft>
              <a:buClrTx/>
              <a:buSzTx/>
              <a:buFontTx/>
              <a:buNone/>
              <a:tabLst/>
              <a:defRPr/>
            </a:pPr>
            <a:endParaRPr lang="en-US" sz="1000" dirty="0"/>
          </a:p>
          <a:p>
            <a:pPr marL="0" marR="0" lvl="0" indent="0" algn="l" defTabSz="914400" rtl="0" eaLnBrk="0" fontAlgn="base" latinLnBrk="0" hangingPunct="0">
              <a:lnSpc>
                <a:spcPct val="100000"/>
              </a:lnSpc>
              <a:spcBef>
                <a:spcPts val="500"/>
              </a:spcBef>
              <a:spcAft>
                <a:spcPct val="0"/>
              </a:spcAft>
              <a:buClrTx/>
              <a:buSzTx/>
              <a:buFontTx/>
              <a:buNone/>
              <a:tabLst/>
              <a:defRPr/>
            </a:pPr>
            <a:endParaRPr lang="en-US" sz="1000" dirty="0"/>
          </a:p>
          <a:p>
            <a:pPr marL="0" marR="0" lvl="0" indent="0" algn="l" defTabSz="914400" rtl="0" eaLnBrk="0" fontAlgn="base" latinLnBrk="0" hangingPunct="0">
              <a:lnSpc>
                <a:spcPct val="100000"/>
              </a:lnSpc>
              <a:spcBef>
                <a:spcPts val="500"/>
              </a:spcBef>
              <a:spcAft>
                <a:spcPct val="0"/>
              </a:spcAft>
              <a:buClrTx/>
              <a:buSzTx/>
              <a:buFontTx/>
              <a:buNone/>
              <a:tabLst/>
              <a:defRPr/>
            </a:pPr>
            <a:endParaRPr lang="en-US" sz="1000" dirty="0"/>
          </a:p>
        </p:txBody>
      </p:sp>
      <p:sp>
        <p:nvSpPr>
          <p:cNvPr id="4" name="Slide Number Placeholder 3"/>
          <p:cNvSpPr>
            <a:spLocks noGrp="1"/>
          </p:cNvSpPr>
          <p:nvPr>
            <p:ph type="sldNum" sz="quarter" idx="5"/>
          </p:nvPr>
        </p:nvSpPr>
        <p:spPr/>
        <p:txBody>
          <a:bodyPr/>
          <a:lstStyle/>
          <a:p>
            <a:pPr>
              <a:defRPr/>
            </a:pPr>
            <a:fld id="{CA05B3E4-4727-4C7F-9290-FAD44B4E220A}" type="slidenum">
              <a:rPr lang="en-US"/>
              <a:pPr>
                <a:defRPr/>
              </a:pPr>
              <a:t>2</a:t>
            </a:fld>
            <a:endParaRPr lang="en-US"/>
          </a:p>
        </p:txBody>
      </p:sp>
    </p:spTree>
    <p:extLst>
      <p:ext uri="{BB962C8B-B14F-4D97-AF65-F5344CB8AC3E}">
        <p14:creationId xmlns:p14="http://schemas.microsoft.com/office/powerpoint/2010/main" val="2056473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r>
              <a:rPr lang="en-US" dirty="0"/>
              <a:t>So Red Teamers, these host-recon commands look pretty standards yeah? Their all out of </a:t>
            </a:r>
            <a:r>
              <a:rPr lang="en-US" dirty="0" err="1"/>
              <a:t>Mitre’s</a:t>
            </a:r>
            <a:r>
              <a:rPr lang="en-US" dirty="0"/>
              <a:t> ATT&amp;CK  and JCERT, etc.</a:t>
            </a:r>
          </a:p>
          <a:p>
            <a:endParaRPr lang="en-US" dirty="0"/>
          </a:p>
          <a:p>
            <a:r>
              <a:rPr lang="en-US" dirty="0"/>
              <a:t>They are pretty much all caught by ATP if issued in the same 24 hour period. </a:t>
            </a:r>
          </a:p>
          <a:p>
            <a:endParaRPr lang="en-US" dirty="0"/>
          </a:p>
          <a:p>
            <a:r>
              <a:rPr lang="en-US" dirty="0"/>
              <a:t>Depending on the method you use to create new processes to run these commands, they may also be flagged. </a:t>
            </a:r>
          </a:p>
          <a:p>
            <a:endParaRPr lang="en-US" dirty="0"/>
          </a:p>
          <a:p>
            <a:r>
              <a:rPr lang="en-US" dirty="0"/>
              <a:t>So instead of waiting 24 hours, we need a faster way to collect host info.</a:t>
            </a:r>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20</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70181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WMI queries aren’t flagged on in ATP, though reportedly in the Spring RS4 these should be be, as WMI logging is pretty easy to do but disabled by default.</a:t>
            </a:r>
          </a:p>
          <a:p>
            <a:endParaRPr lang="en-US" dirty="0"/>
          </a:p>
          <a:p>
            <a:r>
              <a:rPr lang="en-US" dirty="0"/>
              <a:t>You can call Windows Management Interface via the WMI command line with WMIC, or you can call the </a:t>
            </a:r>
            <a:r>
              <a:rPr lang="en-US" sz="1000" b="0" i="0" kern="1200" dirty="0">
                <a:solidFill>
                  <a:schemeClr val="tx1"/>
                </a:solidFill>
                <a:effectLst/>
                <a:latin typeface="Arial" charset="0"/>
                <a:ea typeface="+mn-ea"/>
                <a:cs typeface="Arial" charset="0"/>
              </a:rPr>
              <a:t>WMI schema directly using different classes, etc.</a:t>
            </a:r>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21</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821341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t>Also not detected by living off the land, using Host-only</a:t>
            </a:r>
            <a:r>
              <a:rPr lang="en-US" sz="1000" dirty="0"/>
              <a:t> info gathering techniques that directly call Window’s APIs through raw sockets, </a:t>
            </a:r>
            <a:r>
              <a:rPr lang="en-US" sz="1000" dirty="0" err="1"/>
              <a:t>meterpreter</a:t>
            </a:r>
            <a:r>
              <a:rPr lang="en-US" sz="1000" dirty="0"/>
              <a:t>, etc. (such as Metasploit post modules that use Windows API’s via railgun)</a:t>
            </a:r>
          </a:p>
          <a:p>
            <a:endParaRPr lang="en-US" sz="1000" dirty="0"/>
          </a:p>
          <a:p>
            <a:r>
              <a:rPr lang="en-US" sz="1000" dirty="0"/>
              <a:t>You want to inspect Metasploit modules first to make sure their only using (local) API calls, such as </a:t>
            </a:r>
            <a:r>
              <a:rPr lang="en-US" sz="1000" dirty="0" err="1"/>
              <a:t>file_from_raw_ntfs.rb</a:t>
            </a:r>
            <a:endParaRPr lang="en-US" sz="1000" dirty="0"/>
          </a:p>
          <a:p>
            <a:endParaRPr lang="en-US" sz="1000" dirty="0"/>
          </a:p>
          <a:p>
            <a:r>
              <a:rPr lang="en-US" sz="1000" dirty="0"/>
              <a:t>Don’t use modules like </a:t>
            </a:r>
            <a:r>
              <a:rPr lang="en-US" sz="1000" dirty="0" err="1"/>
              <a:t>local_admin_search_enum.rb</a:t>
            </a:r>
            <a:r>
              <a:rPr lang="en-US" sz="1000" dirty="0"/>
              <a:t> that also use </a:t>
            </a:r>
            <a:r>
              <a:rPr lang="en-US" dirty="0" err="1"/>
              <a:t>cmd_exec</a:t>
            </a:r>
            <a:r>
              <a:rPr lang="en-US" dirty="0"/>
              <a:t>, communicate with DC’s, etc.</a:t>
            </a:r>
          </a:p>
          <a:p>
            <a:endParaRPr lang="en-US" sz="1000"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dirty="0" err="1"/>
              <a:t>CobaltStrike</a:t>
            </a:r>
            <a:r>
              <a:rPr lang="en-US" sz="1000" dirty="0"/>
              <a:t> has a number of modules that are API-only</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22</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67877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last month I had just watched </a:t>
            </a:r>
            <a:r>
              <a:rPr lang="en-US" dirty="0" err="1"/>
              <a:t>SubTee</a:t>
            </a:r>
            <a:r>
              <a:rPr lang="en-US" dirty="0"/>
              <a:t> (Casey Smith) and enigma0x3’s (Matt Nelson)’s talk at Wild West Hacking Fest around COM Object Hijacking, and it got me curious to look at if ATP itself was vulnerable. </a:t>
            </a:r>
          </a:p>
          <a:p>
            <a:endParaRPr lang="en-US" dirty="0"/>
          </a:p>
          <a:p>
            <a:r>
              <a:rPr lang="en-US" dirty="0"/>
              <a:t>Fast forward a few hours and several drinks with them later and I found several new COM hijacks to get various processes to not only run our malware for us, but as </a:t>
            </a:r>
            <a:r>
              <a:rPr lang="en-US" dirty="0" err="1"/>
              <a:t>as</a:t>
            </a:r>
            <a:r>
              <a:rPr lang="en-US" dirty="0"/>
              <a:t> an non-admin user gain persistence for that malware that survives logouts and reboots.</a:t>
            </a:r>
          </a:p>
          <a:p>
            <a:endParaRPr lang="en-US" dirty="0"/>
          </a:p>
          <a:p>
            <a:r>
              <a:rPr lang="en-US" dirty="0"/>
              <a:t>So what is COM? For the sake of time I won’t go into detail, but you can look at James Forshaw’s Troopers talk this year or the Windows Archeology talk by Casey and Matt. All you need to really know is that when a process loads, it uses COM to register and reference objects and settings within the Windows registry.  </a:t>
            </a:r>
          </a:p>
          <a:p>
            <a:endParaRPr lang="en-US" dirty="0"/>
          </a:p>
          <a:p>
            <a:r>
              <a:rPr lang="en-US" dirty="0"/>
              <a:t>There are references several registry hives that COM uses when resolving objects:</a:t>
            </a:r>
          </a:p>
          <a:p>
            <a:r>
              <a:rPr lang="en-US" dirty="0"/>
              <a:t>There’s </a:t>
            </a:r>
            <a:r>
              <a:rPr lang="en-US" dirty="0" err="1"/>
              <a:t>HKey</a:t>
            </a:r>
            <a:r>
              <a:rPr lang="en-US" dirty="0"/>
              <a:t> Local Machine (or HKLM) that only admins can modify.</a:t>
            </a:r>
          </a:p>
          <a:p>
            <a:r>
              <a:rPr lang="en-US" dirty="0"/>
              <a:t>There’s </a:t>
            </a:r>
            <a:r>
              <a:rPr lang="en-US" dirty="0" err="1"/>
              <a:t>HKey</a:t>
            </a:r>
            <a:r>
              <a:rPr lang="en-US" dirty="0"/>
              <a:t> Current User (or HKCU) which any user can write to</a:t>
            </a:r>
          </a:p>
          <a:p>
            <a:r>
              <a:rPr lang="en-US" dirty="0"/>
              <a:t>And then there’s this combined kind of virtual version of the two called </a:t>
            </a:r>
            <a:r>
              <a:rPr lang="en-US" dirty="0" err="1"/>
              <a:t>HKey</a:t>
            </a:r>
            <a:r>
              <a:rPr lang="en-US" dirty="0"/>
              <a:t> Current Root, which is populated when the user logs in.</a:t>
            </a:r>
          </a:p>
          <a:p>
            <a:endParaRPr lang="en-US" dirty="0"/>
          </a:p>
          <a:p>
            <a:r>
              <a:rPr lang="en-US" dirty="0"/>
              <a:t>So if we can find instances where COM is loading from </a:t>
            </a:r>
            <a:r>
              <a:rPr lang="en-US" dirty="0" err="1"/>
              <a:t>Hkey</a:t>
            </a:r>
            <a:r>
              <a:rPr lang="en-US" dirty="0"/>
              <a:t> Current User first, or is referencing an object within </a:t>
            </a:r>
            <a:r>
              <a:rPr lang="en-US" dirty="0" err="1"/>
              <a:t>Hkey</a:t>
            </a:r>
            <a:r>
              <a:rPr lang="en-US" dirty="0"/>
              <a:t> Classes Root that doesn’t exist, we as an unprivileged user can create those missing registry keys and have that process run our malicious payload.</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23</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483959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how we abuse this </a:t>
            </a:r>
          </a:p>
          <a:p>
            <a:endParaRPr lang="en-US" dirty="0"/>
          </a:p>
          <a:p>
            <a:pPr marL="228600" indent="-228600">
              <a:buAutoNum type="arabicPeriod"/>
            </a:pPr>
            <a:r>
              <a:rPr lang="en-US" dirty="0"/>
              <a:t>We’re defining a new COM Class ID within HKCU, as well as defining a COM </a:t>
            </a:r>
            <a:r>
              <a:rPr lang="en-US" dirty="0" err="1"/>
              <a:t>Scriptlet</a:t>
            </a:r>
            <a:r>
              <a:rPr lang="en-US" dirty="0"/>
              <a:t> URL for the class, which is an XML  file that contains our payload written in VB or Jscript</a:t>
            </a:r>
          </a:p>
          <a:p>
            <a:endParaRPr lang="en-US" dirty="0"/>
          </a:p>
          <a:p>
            <a:r>
              <a:rPr lang="en-US" dirty="0"/>
              <a:t>3. Then we’re creating a Key within HKCU that corresponds to the missing key that will be populated into HKCR, </a:t>
            </a:r>
          </a:p>
          <a:p>
            <a:endParaRPr lang="en-US" dirty="0"/>
          </a:p>
          <a:p>
            <a:r>
              <a:rPr lang="en-US" dirty="0"/>
              <a:t>And that </a:t>
            </a:r>
            <a:r>
              <a:rPr lang="en-US" dirty="0" err="1"/>
              <a:t>TreatAs</a:t>
            </a:r>
            <a:r>
              <a:rPr lang="en-US" dirty="0"/>
              <a:t> key references that malicious class we created, but we could also use </a:t>
            </a:r>
            <a:r>
              <a:rPr lang="en-US" dirty="0" err="1"/>
              <a:t>Inprocserver</a:t>
            </a:r>
            <a:endParaRPr lang="en-US" dirty="0"/>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24</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750263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 simplified view of the results showing the new COM </a:t>
            </a:r>
            <a:r>
              <a:rPr lang="en-US" dirty="0" err="1"/>
              <a:t>ClassID</a:t>
            </a:r>
            <a:r>
              <a:rPr lang="en-US" dirty="0"/>
              <a:t>, URL to the COM </a:t>
            </a:r>
            <a:r>
              <a:rPr lang="en-US" dirty="0" err="1"/>
              <a:t>Scriptlet</a:t>
            </a:r>
            <a:r>
              <a:rPr lang="en-US" dirty="0"/>
              <a:t> or malicious XML payload containing </a:t>
            </a:r>
            <a:r>
              <a:rPr lang="en-US" dirty="0" err="1"/>
              <a:t>DOTNetToJscript</a:t>
            </a:r>
            <a:r>
              <a:rPr lang="en-US" dirty="0"/>
              <a:t>, and the key we place within </a:t>
            </a:r>
            <a:r>
              <a:rPr lang="en-US" dirty="0" err="1"/>
              <a:t>Hkey</a:t>
            </a:r>
            <a:r>
              <a:rPr lang="en-US" dirty="0"/>
              <a:t> Current User that will be populated into the </a:t>
            </a:r>
            <a:r>
              <a:rPr lang="en-US" dirty="0" err="1"/>
              <a:t>Hkey</a:t>
            </a:r>
            <a:r>
              <a:rPr lang="en-US" dirty="0"/>
              <a:t> Current Root hive the next time the user logs in.</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25</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963716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even after a reboot, various processes will load our malicious payload for us such as those created with </a:t>
            </a:r>
            <a:r>
              <a:rPr lang="en-US" dirty="0" err="1"/>
              <a:t>DotNetToJScript</a:t>
            </a:r>
            <a:r>
              <a:rPr lang="en-US" dirty="0"/>
              <a:t> and as well as as give us persistence on the box in userland.</a:t>
            </a:r>
          </a:p>
          <a:p>
            <a:endParaRPr lang="en-US" dirty="0"/>
          </a:p>
          <a:p>
            <a:r>
              <a:rPr lang="en-US" dirty="0"/>
              <a:t>Or in this case, like a 50 instances of </a:t>
            </a:r>
            <a:r>
              <a:rPr lang="en-US" dirty="0" err="1"/>
              <a:t>calc</a:t>
            </a:r>
            <a:r>
              <a:rPr lang="en-US" dirty="0"/>
              <a:t> for testing if you hijack all every medium-integrity process that calls to this missing COM Object.</a:t>
            </a:r>
          </a:p>
          <a:p>
            <a:endParaRPr lang="en-US" dirty="0"/>
          </a:p>
          <a:p>
            <a:r>
              <a:rPr lang="en-US" dirty="0"/>
              <a:t>Matt and Casey covered a few COM hijack techniques we can use to bypass command line logging and AMSI, and thus ATP alerts. As AMSI only triggers on </a:t>
            </a:r>
            <a:r>
              <a:rPr lang="en-US" dirty="0" err="1"/>
              <a:t>eval</a:t>
            </a:r>
            <a:r>
              <a:rPr lang="en-US" dirty="0"/>
              <a:t>/dynamic script creation for WSH, so those improved </a:t>
            </a:r>
            <a:r>
              <a:rPr lang="en-US" dirty="0" err="1"/>
              <a:t>VBScipt</a:t>
            </a:r>
            <a:r>
              <a:rPr lang="en-US" dirty="0"/>
              <a:t> and Jscript detections ATP leverages won’t apply.</a:t>
            </a:r>
          </a:p>
          <a:p>
            <a:endParaRPr lang="en-US" dirty="0"/>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26</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397247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at a point where we have persistence on a box, and we can run our malicious code and use techniques to look without detection, as long as we’re sticking to the techniques outlined. </a:t>
            </a:r>
          </a:p>
          <a:p>
            <a:endParaRPr lang="en-US" dirty="0"/>
          </a:p>
          <a:p>
            <a:r>
              <a:rPr lang="en-US" dirty="0"/>
              <a:t>But what if we want to kill ATP altogether so we don’t have to be so careful?</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27</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789188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So if we look at more common AV/PSP bypass techniques, most these won’t work.</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As an admin, you can modify the registry to disable the Sense service, but that won’t take effect until the next reboot.</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As an admin you could also modify file permissions on log files, but this is very noisy and easy to detect.</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28</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668785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r>
              <a:rPr lang="en-US" sz="800" kern="1200" dirty="0">
                <a:solidFill>
                  <a:schemeClr val="tx1"/>
                </a:solidFill>
                <a:latin typeface="Arial" charset="0"/>
                <a:ea typeface="+mn-ea"/>
                <a:cs typeface="Courier New" panose="02070309020205020404" pitchFamily="49" charset="0"/>
              </a:rPr>
              <a:t>Unlike other PSP/cloud AV products like </a:t>
            </a:r>
            <a:r>
              <a:rPr lang="en-US" sz="800" kern="1200" dirty="0" err="1">
                <a:solidFill>
                  <a:schemeClr val="tx1"/>
                </a:solidFill>
                <a:latin typeface="Arial" charset="0"/>
                <a:ea typeface="+mn-ea"/>
                <a:cs typeface="Courier New" panose="02070309020205020404" pitchFamily="49" charset="0"/>
              </a:rPr>
              <a:t>CrowdStrike</a:t>
            </a:r>
            <a:r>
              <a:rPr lang="en-US" sz="800" kern="1200" dirty="0">
                <a:solidFill>
                  <a:schemeClr val="tx1"/>
                </a:solidFill>
                <a:latin typeface="Arial" charset="0"/>
                <a:ea typeface="+mn-ea"/>
                <a:cs typeface="Courier New" panose="02070309020205020404" pitchFamily="49" charset="0"/>
              </a:rPr>
              <a:t>, you can’t just uninstall them from an elevated command prompt.</a:t>
            </a:r>
            <a:br>
              <a:rPr lang="en-US" sz="800" kern="1200" dirty="0">
                <a:solidFill>
                  <a:schemeClr val="tx1"/>
                </a:solidFill>
                <a:latin typeface="Arial" charset="0"/>
                <a:ea typeface="+mn-ea"/>
                <a:cs typeface="Courier New" panose="02070309020205020404" pitchFamily="49" charset="0"/>
              </a:rPr>
            </a:br>
            <a:br>
              <a:rPr lang="en-US" sz="800" dirty="0">
                <a:latin typeface="Courier New" panose="02070309020205020404" pitchFamily="49" charset="0"/>
                <a:cs typeface="Courier New" panose="02070309020205020404" pitchFamily="49" charset="0"/>
              </a:rPr>
            </a:br>
            <a:r>
              <a:rPr lang="en-US" sz="800" kern="1200" dirty="0">
                <a:solidFill>
                  <a:schemeClr val="tx1"/>
                </a:solidFill>
                <a:latin typeface="Arial" charset="0"/>
                <a:ea typeface="+mn-ea"/>
                <a:cs typeface="Courier New" panose="02070309020205020404" pitchFamily="49" charset="0"/>
              </a:rPr>
              <a:t>ATP requires a generated offboarding script with a SHA256 signed registry key based on the unique Org ID and certificate to uninstall.</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29</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84887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this talk on Microsoft Advanced Threat Analytics and Advanced Threat Protection? </a:t>
            </a:r>
          </a:p>
          <a:p>
            <a:endParaRPr lang="en-US" dirty="0"/>
          </a:p>
          <a:p>
            <a:r>
              <a:rPr lang="en-US" dirty="0"/>
              <a:t>When you’re testing very mature companies, I’ve come up against some good detection strategies at clients recently that have integrated tools like </a:t>
            </a:r>
            <a:r>
              <a:rPr lang="en-US" dirty="0" err="1"/>
              <a:t>Sysmon</a:t>
            </a:r>
            <a:r>
              <a:rPr lang="en-US" dirty="0"/>
              <a:t>, </a:t>
            </a:r>
            <a:r>
              <a:rPr lang="en-US" dirty="0" err="1"/>
              <a:t>Applocker</a:t>
            </a:r>
            <a:r>
              <a:rPr lang="en-US" dirty="0"/>
              <a:t>, EMET, event log forwarding, </a:t>
            </a:r>
          </a:p>
          <a:p>
            <a:endParaRPr lang="en-US" dirty="0"/>
          </a:p>
          <a:p>
            <a:r>
              <a:rPr lang="en-US" dirty="0"/>
              <a:t>products like </a:t>
            </a:r>
            <a:r>
              <a:rPr lang="en-US" dirty="0" err="1"/>
              <a:t>Crowdstrike</a:t>
            </a:r>
            <a:r>
              <a:rPr lang="en-US" dirty="0"/>
              <a:t> and Cylance for host behavior analytics, products like Rapid7 </a:t>
            </a:r>
            <a:r>
              <a:rPr lang="en-US" dirty="0" err="1"/>
              <a:t>UserInsights</a:t>
            </a:r>
            <a:r>
              <a:rPr lang="en-US" dirty="0"/>
              <a:t> for domain behavior analytics etc., and </a:t>
            </a:r>
            <a:r>
              <a:rPr lang="en-US" dirty="0" err="1"/>
              <a:t>i’ve</a:t>
            </a:r>
            <a:r>
              <a:rPr lang="en-US" dirty="0"/>
              <a:t> spent a lot of time figuring out how to bypass or evade them as a whole. </a:t>
            </a:r>
          </a:p>
          <a:p>
            <a:endParaRPr lang="en-US" dirty="0"/>
          </a:p>
          <a:p>
            <a:r>
              <a:rPr lang="en-US" dirty="0"/>
              <a:t>When I saw that Microsoft was coming out with host and domain based behavioral analytics tools, and that Advanced Threat Protection was built-in directly into Windows 10. I knew this was an area that needed more focus, especially that both products are currently in the process of being integrated.</a:t>
            </a:r>
          </a:p>
          <a:p>
            <a:endParaRPr lang="en-US" dirty="0"/>
          </a:p>
          <a:p>
            <a:r>
              <a:rPr lang="en-US" dirty="0"/>
              <a:t>I gave the original version of this talk at </a:t>
            </a:r>
            <a:r>
              <a:rPr lang="en-US" dirty="0" err="1"/>
              <a:t>Defcon</a:t>
            </a:r>
            <a:r>
              <a:rPr lang="en-US" dirty="0"/>
              <a:t>, which was first talk I’m aware of on evading and bypassing ATP, and I believe only the 2</a:t>
            </a:r>
            <a:r>
              <a:rPr lang="en-US" baseline="30000" dirty="0"/>
              <a:t>nd</a:t>
            </a:r>
            <a:r>
              <a:rPr lang="en-US" dirty="0"/>
              <a:t> on ATA, as Nikhil has just presented on ATA two days earlier. Since then I’ve removed some techniques they’ve fixed and added a few more.</a:t>
            </a:r>
          </a:p>
          <a:p>
            <a:endParaRPr lang="en-US" dirty="0"/>
          </a:p>
          <a:p>
            <a:r>
              <a:rPr lang="en-US" dirty="0"/>
              <a:t>There’s probably lots of techniques I never tested or didn’t think of, so hopefully this inspires you to try and rip these apart yourself!</a:t>
            </a:r>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427041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The reason you can’t stop even as system is due to </a:t>
            </a:r>
            <a:r>
              <a:rPr lang="en-US" b="1" dirty="0">
                <a:cs typeface="Courier New" panose="02070309020205020404" pitchFamily="49" charset="0"/>
              </a:rPr>
              <a:t>Protected Process Light</a:t>
            </a:r>
            <a:r>
              <a:rPr lang="en-US" dirty="0"/>
              <a:t>, </a:t>
            </a:r>
          </a:p>
          <a:p>
            <a:r>
              <a:rPr lang="en-US" sz="1000" b="0" i="0" kern="1200" dirty="0">
                <a:solidFill>
                  <a:schemeClr val="tx1"/>
                </a:solidFill>
                <a:effectLst/>
                <a:latin typeface="Arial" charset="0"/>
                <a:ea typeface="+mn-ea"/>
                <a:cs typeface="Arial" charset="0"/>
              </a:rPr>
              <a:t>PPL is a mechanism introduced in Windows 8.1 that transfers many of the security restrictions applied to the System process to user mode processes. </a:t>
            </a:r>
          </a:p>
          <a:p>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The binary is signed by a Windows cert with the Windows PPL Verification </a:t>
            </a:r>
            <a:r>
              <a:rPr lang="en-US" sz="1000" b="0" i="0" kern="1200" dirty="0">
                <a:solidFill>
                  <a:schemeClr val="tx1"/>
                </a:solidFill>
                <a:effectLst/>
                <a:latin typeface="Arial" charset="0"/>
                <a:ea typeface="+mn-ea"/>
                <a:cs typeface="Arial" charset="0"/>
              </a:rPr>
              <a:t>extended key use property.</a:t>
            </a:r>
          </a:p>
          <a:p>
            <a:endParaRPr lang="en-US" sz="1000" b="0" i="0" kern="1200" dirty="0">
              <a:solidFill>
                <a:schemeClr val="tx1"/>
              </a:solidFill>
              <a:effectLst/>
              <a:latin typeface="Arial" charset="0"/>
              <a:ea typeface="+mn-ea"/>
              <a:cs typeface="Arial" charset="0"/>
            </a:endParaRPr>
          </a:p>
          <a:p>
            <a:r>
              <a:rPr lang="en-US" sz="1000" b="0" i="0" kern="1200" dirty="0">
                <a:solidFill>
                  <a:schemeClr val="tx1"/>
                </a:solidFill>
                <a:effectLst/>
                <a:latin typeface="Arial" charset="0"/>
                <a:ea typeface="+mn-ea"/>
                <a:cs typeface="Arial" charset="0"/>
              </a:rPr>
              <a:t>After the service is launched as protected, Windows uses code integrity to only allow trusted code to load into the protected service. 1703 also added a new 'binary signature policy' process mitigation type that should make it more difficult to inject non-MS signed code into a protected process.</a:t>
            </a:r>
          </a:p>
          <a:p>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If you want to know more about PPL, Alex </a:t>
            </a:r>
            <a:r>
              <a:rPr lang="en-US" sz="1000" kern="1200" dirty="0">
                <a:solidFill>
                  <a:schemeClr val="tx1"/>
                </a:solidFill>
                <a:effectLst/>
                <a:latin typeface="Arial" charset="0"/>
                <a:ea typeface="+mn-ea"/>
                <a:cs typeface="Arial" charset="0"/>
              </a:rPr>
              <a:t>Ionescu has extensively covered PPL in older blog posts, but until now, we haven’t seen PPL’s widely implemented.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kern="1200" dirty="0">
              <a:solidFill>
                <a:schemeClr val="tx1"/>
              </a:solidFill>
              <a:effectLst/>
              <a:latin typeface="Arial" charset="0"/>
              <a:ea typeface="+mn-ea"/>
              <a:cs typeface="Arial" charset="0"/>
            </a:endParaRPr>
          </a:p>
          <a:p>
            <a:endParaRPr lang="en-US" sz="1000" b="0" i="0" kern="1200" dirty="0">
              <a:solidFill>
                <a:schemeClr val="tx1"/>
              </a:solidFill>
              <a:effectLst/>
              <a:latin typeface="Arial" charset="0"/>
              <a:ea typeface="+mn-ea"/>
              <a:cs typeface="Arial" charset="0"/>
            </a:endParaRP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30</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6988758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spcAft>
                <a:spcPts val="0"/>
              </a:spcAft>
            </a:pPr>
            <a:r>
              <a:rPr lang="en-US" sz="2000" dirty="0">
                <a:cs typeface="Courier New" panose="02070309020205020404" pitchFamily="49" charset="0"/>
              </a:rPr>
              <a:t>Defender AV service can be stopped/deleted via James @ Project0’s privileged Antimalware PPL bypass, which leverages permissions of Trusted Installer.</a:t>
            </a:r>
            <a:endParaRPr lang="en-US" sz="2000" dirty="0">
              <a:latin typeface="Courier New" panose="02070309020205020404" pitchFamily="49" charset="0"/>
              <a:cs typeface="Courier New" panose="02070309020205020404" pitchFamily="49" charset="0"/>
            </a:endParaRPr>
          </a:p>
          <a:p>
            <a:pPr marL="234595" lvl="1" indent="0">
              <a:spcBef>
                <a:spcPts val="0"/>
              </a:spcBef>
              <a:buFont typeface="Arial" panose="020B0604020202020204" pitchFamily="34" charset="0"/>
              <a:buNone/>
            </a:pPr>
            <a:endParaRPr lang="en-US" sz="2000" dirty="0">
              <a:cs typeface="Courier New" panose="02070309020205020404" pitchFamily="49" charset="0"/>
            </a:endParaRPr>
          </a:p>
          <a:p>
            <a:pPr fontAlgn="auto">
              <a:spcBef>
                <a:spcPts val="0"/>
              </a:spcBef>
              <a:spcAft>
                <a:spcPts val="0"/>
              </a:spcAft>
            </a:pPr>
            <a:r>
              <a:rPr lang="en-US" sz="2000" dirty="0">
                <a:cs typeface="Courier New" panose="02070309020205020404" pitchFamily="49" charset="0"/>
              </a:rPr>
              <a:t>... since RS2, ATP runs now at a Windows PPL protection level instead of a </a:t>
            </a:r>
            <a:r>
              <a:rPr lang="en-US" sz="2000" dirty="0" err="1">
                <a:cs typeface="Courier New" panose="02070309020205020404" pitchFamily="49" charset="0"/>
              </a:rPr>
              <a:t>AntiMalware</a:t>
            </a:r>
            <a:r>
              <a:rPr lang="en-US" sz="2000" dirty="0">
                <a:cs typeface="Courier New" panose="02070309020205020404" pitchFamily="49" charset="0"/>
              </a:rPr>
              <a:t> PPL, and the process is configured as “NOT_STOPPABLE”</a:t>
            </a:r>
          </a:p>
          <a:p>
            <a:pPr fontAlgn="auto">
              <a:spcBef>
                <a:spcPts val="0"/>
              </a:spcBef>
              <a:spcAft>
                <a:spcPts val="0"/>
              </a:spcAft>
            </a:pPr>
            <a:endParaRPr lang="en-US" sz="2000" dirty="0">
              <a:cs typeface="Courier New" panose="02070309020205020404" pitchFamily="49" charset="0"/>
            </a:endParaRPr>
          </a:p>
          <a:p>
            <a:pPr marL="0" marR="0" lvl="0" indent="0" algn="l" defTabSz="914400" rtl="0" eaLnBrk="0" fontAlgn="auto" latinLnBrk="0" hangingPunct="0">
              <a:lnSpc>
                <a:spcPct val="100000"/>
              </a:lnSpc>
              <a:spcBef>
                <a:spcPts val="0"/>
              </a:spcBef>
              <a:spcAft>
                <a:spcPts val="0"/>
              </a:spcAft>
              <a:buClrTx/>
              <a:buSzTx/>
              <a:buFontTx/>
              <a:buNone/>
              <a:tabLst/>
              <a:defRPr/>
            </a:pPr>
            <a:r>
              <a:rPr lang="en-US" sz="1000" kern="1200" dirty="0">
                <a:solidFill>
                  <a:schemeClr val="tx1"/>
                </a:solidFill>
                <a:effectLst/>
                <a:latin typeface="Arial" charset="0"/>
                <a:ea typeface="+mn-ea"/>
                <a:cs typeface="Arial" charset="0"/>
              </a:rPr>
              <a:t>Windows 10 Fall Update brought PPL process protection to many Windows 10 sensitive processes, including LSASS and other Defender-branded security products. We’ll come back to PPL’s, but let’s look at how the ATP sensor communicates to Microsoft’s “Intelligent Security Graph”.</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31</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4257823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I really like this quote of Matt’s, and it can apply to different activities along the kill chain. A lot of bypass techniques rely on having privileges on the box.</a:t>
            </a:r>
          </a:p>
          <a:p>
            <a:endParaRPr lang="en-US" dirty="0"/>
          </a:p>
          <a:p>
            <a:r>
              <a:rPr lang="en-US" dirty="0"/>
              <a:t>While Defenders can do their best to reduce the number of users with local admin </a:t>
            </a:r>
            <a:r>
              <a:rPr lang="en-US" dirty="0" err="1"/>
              <a:t>privs</a:t>
            </a:r>
            <a:r>
              <a:rPr lang="en-US" dirty="0"/>
              <a:t> and harden their box, it’s inevitable that at some point in the future,</a:t>
            </a:r>
          </a:p>
          <a:p>
            <a:r>
              <a:rPr lang="en-US" dirty="0"/>
              <a:t>an attacker will phish that user with an exploit or technique your org didn’t patch in time, or will some configuration abuse to become local admin.</a:t>
            </a:r>
          </a:p>
          <a:p>
            <a:endParaRPr lang="en-US" dirty="0"/>
          </a:p>
          <a:p>
            <a:r>
              <a:rPr lang="en-US" dirty="0"/>
              <a:t>It’s extremely important that Defenders implement redundant detection controls on a box so that if an attacker manages to evade or disable your next-gen AV agent on the box, they create enough noise in the process that if you’ve implemented free tools like </a:t>
            </a:r>
            <a:r>
              <a:rPr lang="en-US" dirty="0" err="1"/>
              <a:t>Sysmon</a:t>
            </a:r>
            <a:r>
              <a:rPr lang="en-US" dirty="0"/>
              <a:t>, configured </a:t>
            </a:r>
            <a:r>
              <a:rPr lang="en-US" dirty="0" err="1"/>
              <a:t>Powershell</a:t>
            </a:r>
            <a:r>
              <a:rPr lang="en-US" dirty="0"/>
              <a:t> and WMI logging, and forward specific events with Windows Event Forwarding, you stand a higher chance of catching them.</a:t>
            </a:r>
          </a:p>
          <a:p>
            <a:endParaRPr lang="en-US" dirty="0"/>
          </a:p>
          <a:p>
            <a:r>
              <a:rPr lang="en-US" dirty="0"/>
              <a:t>So with that said, here’s some privileged techniques for disabling ATP.</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32</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572481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In Release 2, While we couldn’t stop the ATP Sense service as it’s running a Windows PPL protected process, </a:t>
            </a:r>
            <a:r>
              <a:rPr lang="en-US" dirty="0" err="1"/>
              <a:t>Diagtrack</a:t>
            </a:r>
            <a:r>
              <a:rPr lang="en-US" dirty="0"/>
              <a:t> was not a PPL, and could be stopped by an elevated user, killing communication to the ATP cloud.</a:t>
            </a:r>
          </a:p>
          <a:p>
            <a:endParaRPr lang="en-US" dirty="0"/>
          </a:p>
          <a:p>
            <a:r>
              <a:rPr lang="en-US" dirty="0"/>
              <a:t>In Release 3, they’ve made </a:t>
            </a:r>
            <a:r>
              <a:rPr lang="en-US" dirty="0" err="1"/>
              <a:t>Diagtrack</a:t>
            </a:r>
            <a:r>
              <a:rPr lang="en-US" dirty="0"/>
              <a:t>, Windows Firewall, and other sensitive services protected processes, </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33</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8783758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However they didn’t flag </a:t>
            </a:r>
            <a:r>
              <a:rPr lang="en-US" dirty="0" err="1"/>
              <a:t>DiagTrack</a:t>
            </a:r>
            <a:r>
              <a:rPr lang="en-US" dirty="0"/>
              <a:t> as NOT_STOPPABLE, so we can still kill the telemetry service. </a:t>
            </a:r>
          </a:p>
          <a:p>
            <a:endParaRPr lang="en-US" dirty="0"/>
          </a:p>
          <a:p>
            <a:r>
              <a:rPr lang="en-US" dirty="0"/>
              <a:t>It’s important to also change the path or the service too otherwise it will be restarted by ATP.</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34</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016311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admin, we don’t have permissions to rename or delete the ATP binaries</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35</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2459655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solidFill>
                  <a:srgbClr val="FF0000"/>
                </a:solidFill>
              </a:rPr>
              <a:t>ATP first looks for key DLL’s, such as the </a:t>
            </a:r>
            <a:r>
              <a:rPr lang="en-US" sz="1000" b="0" i="0" kern="1200" dirty="0">
                <a:solidFill>
                  <a:schemeClr val="tx1"/>
                </a:solidFill>
                <a:effectLst/>
                <a:latin typeface="Arial" charset="0"/>
                <a:ea typeface="+mn-ea"/>
                <a:cs typeface="Arial" charset="0"/>
              </a:rPr>
              <a:t>Windows HTTP Services it uses to communicate to the cloud,</a:t>
            </a:r>
            <a:r>
              <a:rPr lang="en-US" dirty="0">
                <a:solidFill>
                  <a:srgbClr val="FF0000"/>
                </a:solidFill>
              </a:rPr>
              <a:t> within it’s own program folder, instead of the proper location in System32.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solidFill>
                <a:srgbClr val="FF0000"/>
              </a:solidFill>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solidFill>
                  <a:srgbClr val="FF0000"/>
                </a:solidFill>
              </a:rPr>
              <a:t>We can hijack the execution flow and prevent ATP’s communication executable Sense </a:t>
            </a:r>
            <a:r>
              <a:rPr lang="en-US" dirty="0" err="1">
                <a:solidFill>
                  <a:srgbClr val="FF0000"/>
                </a:solidFill>
              </a:rPr>
              <a:t>CncProxy</a:t>
            </a:r>
            <a:r>
              <a:rPr lang="en-US" dirty="0">
                <a:solidFill>
                  <a:srgbClr val="FF0000"/>
                </a:solidFill>
              </a:rPr>
              <a:t> from communicating with the cloud, and after reboot, will prevent ATP from starting at all.</a:t>
            </a:r>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36</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178926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saw t</a:t>
            </a:r>
            <a:r>
              <a:rPr lang="en-US" sz="1000" kern="1200" dirty="0">
                <a:solidFill>
                  <a:schemeClr val="tx1"/>
                </a:solidFill>
                <a:effectLst/>
                <a:latin typeface="Arial" charset="0"/>
                <a:ea typeface="+mn-ea"/>
                <a:cs typeface="Arial" charset="0"/>
              </a:rPr>
              <a:t>here was a not well documented PPL removal function in </a:t>
            </a:r>
            <a:r>
              <a:rPr lang="en-US" sz="1000" kern="1200" dirty="0" err="1">
                <a:solidFill>
                  <a:schemeClr val="tx1"/>
                </a:solidFill>
                <a:effectLst/>
                <a:latin typeface="Arial" charset="0"/>
                <a:ea typeface="+mn-ea"/>
                <a:cs typeface="Arial" charset="0"/>
              </a:rPr>
              <a:t>mimikatz</a:t>
            </a:r>
            <a:r>
              <a:rPr lang="en-US" sz="1000" kern="1200" dirty="0">
                <a:solidFill>
                  <a:schemeClr val="tx1"/>
                </a:solidFill>
                <a:effectLst/>
                <a:latin typeface="Arial" charset="0"/>
                <a:ea typeface="+mn-ea"/>
                <a:cs typeface="Arial" charset="0"/>
              </a:rPr>
              <a:t> that allowed for removing PPL protection, originally intended so you could inject into the protected LSASS process and dump creds. It uses a </a:t>
            </a:r>
            <a:r>
              <a:rPr lang="en-US" sz="1000" b="0" i="0" kern="1200" dirty="0">
                <a:solidFill>
                  <a:schemeClr val="tx1"/>
                </a:solidFill>
                <a:effectLst/>
                <a:latin typeface="Arial" charset="0"/>
                <a:ea typeface="+mn-ea"/>
                <a:cs typeface="Arial" charset="0"/>
              </a:rPr>
              <a:t>kernel mode driver to target PPLs.</a:t>
            </a:r>
          </a:p>
          <a:p>
            <a:endParaRPr lang="en-US" sz="1000" kern="1200" dirty="0">
              <a:solidFill>
                <a:schemeClr val="tx1"/>
              </a:solidFill>
              <a:effectLst/>
              <a:latin typeface="Arial" charset="0"/>
              <a:ea typeface="+mn-ea"/>
              <a:cs typeface="Arial" charset="0"/>
            </a:endParaRPr>
          </a:p>
          <a:p>
            <a:r>
              <a:rPr lang="en-US" sz="1000" kern="1200" dirty="0">
                <a:solidFill>
                  <a:schemeClr val="tx1"/>
                </a:solidFill>
                <a:effectLst/>
                <a:latin typeface="Arial" charset="0"/>
                <a:ea typeface="+mn-ea"/>
                <a:cs typeface="Arial" charset="0"/>
              </a:rPr>
              <a:t>The Sense service is still listed as “</a:t>
            </a:r>
            <a:r>
              <a:rPr lang="en-US" sz="1000" kern="1200" dirty="0" err="1">
                <a:solidFill>
                  <a:schemeClr val="tx1"/>
                </a:solidFill>
                <a:effectLst/>
                <a:latin typeface="Arial" charset="0"/>
                <a:ea typeface="+mn-ea"/>
                <a:cs typeface="Arial" charset="0"/>
              </a:rPr>
              <a:t>Not_Stoppable</a:t>
            </a:r>
            <a:r>
              <a:rPr lang="en-US" sz="1000" kern="1200" dirty="0">
                <a:solidFill>
                  <a:schemeClr val="tx1"/>
                </a:solidFill>
                <a:effectLst/>
                <a:latin typeface="Arial" charset="0"/>
                <a:ea typeface="+mn-ea"/>
                <a:cs typeface="Arial" charset="0"/>
              </a:rPr>
              <a:t>”, but if you use task kill you can drop the process after you remove process protection. </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37</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218218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Microsoft now alerts on the </a:t>
            </a:r>
            <a:r>
              <a:rPr lang="en-US" dirty="0" err="1"/>
              <a:t>mimikatz</a:t>
            </a:r>
            <a:r>
              <a:rPr lang="en-US" dirty="0"/>
              <a:t> kernel module registering as a service. </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38</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4208474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We can see that ATP is alerting on </a:t>
            </a:r>
            <a:r>
              <a:rPr lang="en-US" dirty="0" err="1"/>
              <a:t>mimikat’z</a:t>
            </a:r>
            <a:r>
              <a:rPr lang="en-US" dirty="0"/>
              <a:t> service name.</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You can modify and compile the </a:t>
            </a:r>
            <a:r>
              <a:rPr lang="en-US" dirty="0" err="1"/>
              <a:t>mimikatz</a:t>
            </a:r>
            <a:r>
              <a:rPr lang="en-US" dirty="0"/>
              <a:t> driver so it doesn’t register as </a:t>
            </a:r>
            <a:r>
              <a:rPr lang="en-US" dirty="0" err="1"/>
              <a:t>mimidrv</a:t>
            </a:r>
            <a:r>
              <a:rPr lang="en-US" dirty="0"/>
              <a:t> and that’ll prevent the alert “A malicious service name was registered on the machine.”</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r>
              <a:rPr lang="en-US" sz="1000" kern="1200" dirty="0">
                <a:solidFill>
                  <a:schemeClr val="tx1"/>
                </a:solidFill>
                <a:effectLst/>
                <a:latin typeface="Arial" charset="0"/>
                <a:ea typeface="+mn-ea"/>
                <a:cs typeface="Arial" charset="0"/>
              </a:rPr>
              <a:t>BUT, if you recompile MIMIKATZ, you’ll need to buy a valid kernel EV code-sign certificate and re-sign it.</a:t>
            </a:r>
          </a:p>
          <a:p>
            <a:endParaRPr lang="en-US" sz="100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kern="1200" dirty="0">
                <a:solidFill>
                  <a:schemeClr val="tx1"/>
                </a:solidFill>
                <a:effectLst/>
                <a:latin typeface="Arial" charset="0"/>
                <a:ea typeface="+mn-ea"/>
                <a:cs typeface="Arial" charset="0"/>
              </a:rPr>
              <a:t>Obviously IBM has loads of code signing certs, but if you don’t have one, it can be expensive and a pain to register a new company, and hard to avoid attribution with. </a:t>
            </a:r>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39</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77062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So to set the stage, when I developed our TTP or Tactics, Techniques, and Procedures for red teaming, I put an emphasis on host and internal recon being very distinct phases, and you’ll see why when we start to deal with products like ATP and ATA.</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To become better red teamers and operate against mature blue teams, we need to gain a solid understanding of what IOCs our tools and techniques are leaving behind,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what commands may be caught by different script logging, what’s flaggable by </a:t>
            </a:r>
            <a:r>
              <a:rPr lang="en-US" dirty="0" err="1"/>
              <a:t>Sysmon</a:t>
            </a:r>
            <a:r>
              <a:rPr lang="en-US" dirty="0"/>
              <a:t>,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and importantly, how we can learn to use techniques that can avoid user behavior analytics</a:t>
            </a:r>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211305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kern="1200" dirty="0">
                <a:solidFill>
                  <a:schemeClr val="tx1"/>
                </a:solidFill>
                <a:effectLst/>
                <a:latin typeface="Arial" charset="0"/>
                <a:ea typeface="+mn-ea"/>
                <a:cs typeface="Arial" charset="0"/>
              </a:rPr>
              <a:t>As well, ATP will now alert on PPL being removed from Sense, but only if the service can restart itself.</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kern="1200" dirty="0">
              <a:solidFill>
                <a:schemeClr val="tx1"/>
              </a:solidFill>
              <a:effectLst/>
              <a:latin typeface="Arial" charset="0"/>
              <a:ea typeface="+mn-ea"/>
              <a:cs typeface="Arial" charset="0"/>
            </a:endParaRPr>
          </a:p>
          <a:p>
            <a:r>
              <a:rPr lang="en-US" dirty="0">
                <a:latin typeface="Arial" charset="0"/>
                <a:cs typeface="Arial" charset="0"/>
              </a:rPr>
              <a:t>But we can get around the process tampering alert if you prevent WDATP from restarting after it was killed, for example with using </a:t>
            </a:r>
            <a:r>
              <a:rPr lang="en-US" dirty="0" err="1">
                <a:latin typeface="Arial" charset="0"/>
                <a:cs typeface="Arial" charset="0"/>
              </a:rPr>
              <a:t>TrustedInstaller</a:t>
            </a:r>
            <a:r>
              <a:rPr lang="en-US" dirty="0">
                <a:latin typeface="Arial" charset="0"/>
                <a:cs typeface="Arial" charset="0"/>
              </a:rPr>
              <a:t> to hijack the path, which now works as the process is not running.</a:t>
            </a:r>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40</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098640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ATP alerts on the signed </a:t>
            </a:r>
            <a:r>
              <a:rPr lang="en-US" dirty="0" err="1"/>
              <a:t>mimikatz</a:t>
            </a:r>
            <a:r>
              <a:rPr lang="en-US" dirty="0"/>
              <a:t> kernel driver, here’s a better way::</a:t>
            </a:r>
          </a:p>
          <a:p>
            <a:endParaRPr lang="en-US" dirty="0"/>
          </a:p>
          <a:p>
            <a:r>
              <a:rPr lang="en-US" dirty="0"/>
              <a:t>James recently put out a technique to elevate from admin to Trusted Installer. Only Trusted Installer, not admins have permissions on the ATP folder.</a:t>
            </a:r>
          </a:p>
          <a:p>
            <a:endParaRPr lang="en-US" dirty="0"/>
          </a:p>
          <a:p>
            <a:r>
              <a:rPr lang="en-US" dirty="0"/>
              <a:t>Since the Sense CNC Proxy executable that communicates with the ATP cloud is only called on every few minutes, we can modify it before the next time it’s called by ATP, preventing it from running and sending out alerts.</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41</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893204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r>
              <a:rPr lang="en-US" dirty="0"/>
              <a:t>So why not make Microsoft turn the gun on itself?</a:t>
            </a:r>
          </a:p>
          <a:p>
            <a:endParaRPr lang="en-US" dirty="0"/>
          </a:p>
          <a:p>
            <a:r>
              <a:rPr lang="en-US" dirty="0"/>
              <a:t>Here’s a snippet from some PowerShell scripts I put together. It resolves the ATP cloud hosts, then uses Windows FW to block ATP and other </a:t>
            </a:r>
            <a:r>
              <a:rPr lang="en-US" dirty="0" err="1"/>
              <a:t>comms</a:t>
            </a:r>
            <a:r>
              <a:rPr lang="en-US" dirty="0"/>
              <a:t>. </a:t>
            </a:r>
          </a:p>
          <a:p>
            <a:endParaRPr lang="en-US" dirty="0"/>
          </a:p>
          <a:p>
            <a:r>
              <a:rPr lang="en-US" dirty="0"/>
              <a:t>Because this requires elevated privileges, you’d first use the previously shown technique, then you’re free to use PowerShell tools like </a:t>
            </a:r>
            <a:r>
              <a:rPr lang="en-US" dirty="0" err="1"/>
              <a:t>PowerUp</a:t>
            </a:r>
            <a:r>
              <a:rPr lang="en-US" dirty="0"/>
              <a:t> to perform privilege escalation, then run this more permanent FW block.</a:t>
            </a:r>
          </a:p>
          <a:p>
            <a:endParaRPr lang="en-US" dirty="0"/>
          </a:p>
          <a:p>
            <a:r>
              <a:rPr lang="en-US" dirty="0"/>
              <a:t>Alternatively, you may be targeting help desk/IT staff that may have local admin </a:t>
            </a:r>
            <a:r>
              <a:rPr lang="en-US" dirty="0" err="1"/>
              <a:t>privs</a:t>
            </a:r>
            <a:r>
              <a:rPr lang="en-US" dirty="0"/>
              <a:t>. </a:t>
            </a:r>
          </a:p>
          <a:p>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You can use the same technique to block traffic to/form Event Log Forwarding, </a:t>
            </a:r>
            <a:r>
              <a:rPr lang="en-US" dirty="0" err="1"/>
              <a:t>Sysmon</a:t>
            </a:r>
            <a:r>
              <a:rPr lang="en-US" dirty="0"/>
              <a:t>, SCOM, etc., just based on port or service instead of IP.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They key is being able to block </a:t>
            </a:r>
            <a:r>
              <a:rPr lang="en-US" dirty="0" err="1"/>
              <a:t>comms</a:t>
            </a:r>
            <a:r>
              <a:rPr lang="en-US" dirty="0"/>
              <a:t> for both before an alert gets out, especially when there’s sub-second event polling in place</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42</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0679312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Personally I think Windows Firewall is the best approach to blocking as it’s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Very fast. </a:t>
            </a:r>
          </a:p>
          <a:p>
            <a:pPr marL="171450" indent="-171450">
              <a:buFont typeface="Arial" panose="020B0604020202020204" pitchFamily="34" charset="0"/>
              <a:buChar char="•"/>
            </a:pPr>
            <a:r>
              <a:rPr lang="en-US" dirty="0"/>
              <a:t>Can’t be fixed.</a:t>
            </a:r>
          </a:p>
          <a:p>
            <a:pPr marL="171450" indent="-171450">
              <a:buFont typeface="Arial" panose="020B0604020202020204" pitchFamily="34" charset="0"/>
              <a:buChar char="•"/>
            </a:pPr>
            <a:r>
              <a:rPr lang="en-US" dirty="0"/>
              <a:t>Doesn’t require escalating to system to modify file permissions or find a PPL bypass</a:t>
            </a:r>
          </a:p>
          <a:p>
            <a:pPr marL="171450" indent="-171450">
              <a:buFont typeface="Arial" panose="020B0604020202020204" pitchFamily="34" charset="0"/>
              <a:buChar char="•"/>
            </a:pPr>
            <a:r>
              <a:rPr lang="en-US" dirty="0"/>
              <a:t>Doesn’t require </a:t>
            </a:r>
            <a:r>
              <a:rPr lang="en-US" dirty="0" err="1"/>
              <a:t>Mimikatz</a:t>
            </a:r>
            <a:r>
              <a:rPr lang="en-US" dirty="0"/>
              <a:t> kernel module</a:t>
            </a:r>
          </a:p>
          <a:p>
            <a:pPr marL="171450" indent="-171450">
              <a:buFont typeface="Arial" panose="020B0604020202020204" pitchFamily="34" charset="0"/>
              <a:buChar char="•"/>
            </a:pPr>
            <a:r>
              <a:rPr lang="en-US" dirty="0"/>
              <a:t>Once we’ve blocked ATP, event log forwarding, </a:t>
            </a:r>
            <a:r>
              <a:rPr lang="en-US" dirty="0" err="1"/>
              <a:t>sysmon</a:t>
            </a:r>
            <a:r>
              <a:rPr lang="en-US" dirty="0"/>
              <a:t>, SCOM, etc., we don’t really care what we do against the local box.</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 problem comes when organizations are using other products, like McAfee HIPS, which takes over Firewalling. In that case, we need to use other techniques to either remove the 3</a:t>
            </a:r>
            <a:r>
              <a:rPr lang="en-US" baseline="30000" dirty="0"/>
              <a:t>rd</a:t>
            </a:r>
            <a:r>
              <a:rPr lang="en-US" dirty="0"/>
              <a:t> party firewall and reinstall Windows Firewall, or uses some of the privileged techniques shown.</a:t>
            </a:r>
          </a:p>
          <a:p>
            <a:endParaRPr lang="en-US" dirty="0"/>
          </a:p>
          <a:p>
            <a:r>
              <a:rPr lang="en-US" dirty="0"/>
              <a:t>Remember, this is not about logs stored on the local box: we’re more worried about blocking ATP, event log forwarding, </a:t>
            </a:r>
            <a:r>
              <a:rPr lang="en-US" dirty="0" err="1"/>
              <a:t>sysmon</a:t>
            </a:r>
            <a:r>
              <a:rPr lang="en-US" dirty="0"/>
              <a:t>, SCOM, etc. that alert on those logs before they tip off the Blue Team monitoring for alerts</a:t>
            </a:r>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43</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4177360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So now that we’re at the point where we can comfortably run commands without being flagged by the local ATP instance, let’s look at </a:t>
            </a:r>
            <a:r>
              <a:rPr lang="en-US" b="0" dirty="0"/>
              <a:t>Advanced Threat Analytics.</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b="0"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b="0" dirty="0"/>
              <a:t>It’s intended to detect typical Active Directory Domain recon and credential attacks.</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44</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666435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On Premise version of ATA </a:t>
            </a:r>
          </a:p>
          <a:p>
            <a:pPr marL="0" indent="0">
              <a:buFont typeface="Arial" panose="020B0604020202020204" pitchFamily="34" charset="0"/>
              <a:buNone/>
            </a:pPr>
            <a:endParaRPr lang="en-US" b="1" dirty="0"/>
          </a:p>
          <a:p>
            <a:pPr marL="0" indent="0">
              <a:buFont typeface="Arial" panose="020B0604020202020204" pitchFamily="34" charset="0"/>
              <a:buNone/>
            </a:pPr>
            <a:r>
              <a:rPr lang="en-US" dirty="0"/>
              <a:t>Can integrate with SIEM (syslog) &amp; VPN (radius). </a:t>
            </a:r>
          </a:p>
          <a:p>
            <a:pPr marL="0" indent="0">
              <a:buFont typeface="Arial" panose="020B0604020202020204" pitchFamily="34" charset="0"/>
              <a:buNone/>
            </a:pPr>
            <a:endParaRPr lang="en-US" dirty="0"/>
          </a:p>
          <a:p>
            <a:pPr marL="0" marR="0" lvl="0" indent="0" algn="l" defTabSz="914400" rtl="0" eaLnBrk="0" fontAlgn="base" latinLnBrk="0" hangingPunct="0">
              <a:lnSpc>
                <a:spcPct val="100000"/>
              </a:lnSpc>
              <a:spcBef>
                <a:spcPct val="20000"/>
              </a:spcBef>
              <a:spcAft>
                <a:spcPct val="0"/>
              </a:spcAft>
              <a:buClrTx/>
              <a:buSzTx/>
              <a:buFont typeface="Arial" panose="020B0604020202020204" pitchFamily="34" charset="0"/>
              <a:buNone/>
              <a:tabLst/>
              <a:defRPr/>
            </a:pPr>
            <a:r>
              <a:rPr lang="en-US" dirty="0"/>
              <a:t>LWG used to require Event Log Forwarding before 1.8 which I had a nice little block for... now all events read locally.</a:t>
            </a:r>
          </a:p>
          <a:p>
            <a:pPr marL="0" indent="0">
              <a:buFont typeface="Arial" panose="020B0604020202020204" pitchFamily="34" charset="0"/>
              <a:buNone/>
            </a:pPr>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45</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1314967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aren’t covering today is Azure ATP aka Azure ATA, which is in private beta.</a:t>
            </a:r>
          </a:p>
          <a:p>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It </a:t>
            </a:r>
            <a:r>
              <a:rPr lang="en-US" b="0" dirty="0"/>
              <a:t>will soon have ATP integration from endpoints such as Windows 10, Sever 2012, and Server 2016, and that data will be correlated using machine learning via the Microsoft Security Graph.</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b="0"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But aside from integration with ATP, it won’t have any major changes until near the end of Q1.</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b="0" dirty="0"/>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46</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7375408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r>
              <a:rPr lang="en-US" dirty="0"/>
              <a:t>So here’s the ATA console showing a timeline of alerts, </a:t>
            </a:r>
          </a:p>
          <a:p>
            <a:endParaRPr lang="en-US" dirty="0"/>
          </a:p>
          <a:p>
            <a:r>
              <a:rPr lang="en-US" dirty="0"/>
              <a:t>with the notification bar on the right.</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47</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978994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r>
              <a:rPr lang="en-US" dirty="0"/>
              <a:t>According to MS, the above periods are needed to allow for user behavior analytics.</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While it’s hard to accurately test user behavior analytics, if we think about what’s it’s flagging on, we can plan accordingly.</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Whenever possible, you want to perform commands from help desk or privileged user boxes,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leveraging RDP history, PowerShell history, IT bookmarks, etc. to help minimize unusual behavior being flagged.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Tom Porter’s talk on Extending Bloodhound also spoke about mapping out connections based on netstat, and a few weeks ago we were talking about also extending BloodHound to incorporate this history as well from RDP and PowerShell history.</a:t>
            </a:r>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48</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63579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So now that we’re at the point where we can comfortably run without being flagged by the local ATP instance, we’d typically start to perform Internal Network Recon, including Active Directory recon (Domains, Forest trusts, group memberships, users, admins, infrastructure)</a:t>
            </a:r>
          </a:p>
          <a:p>
            <a:pPr lvl="1"/>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49</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93465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overview of ATP, which is currently activated on more then 2 million devices according to MS, and I’m pretty sure ore of those are at MS. This is the cloud dashboard all ATP sensors report in to. ATP provides cloud security analytics of data sent from ATP host behavioral sensors, similar to products like </a:t>
            </a:r>
            <a:r>
              <a:rPr lang="en-US" dirty="0" err="1"/>
              <a:t>Crowdstrike</a:t>
            </a:r>
            <a:r>
              <a:rPr lang="en-US" dirty="0"/>
              <a:t>.</a:t>
            </a:r>
          </a:p>
          <a:p>
            <a:pPr marL="0" indent="0">
              <a:buNone/>
            </a:pPr>
            <a:endParaRPr lang="en-US" dirty="0"/>
          </a:p>
          <a:p>
            <a:pPr marL="0" indent="0">
              <a:buNone/>
            </a:pPr>
            <a:r>
              <a:rPr lang="en-US" dirty="0"/>
              <a:t>The difference is these sensors are embedded in Windows 10 Enterprise. The second release of ATP is built-in into the last 1703 Creators Update, and Release 3 was bundled with last month’s Fall update, or Win10 1709.</a:t>
            </a:r>
          </a:p>
          <a:p>
            <a:pPr marL="0" indent="0">
              <a:buNone/>
            </a:pPr>
            <a:endParaRPr lang="en-US" dirty="0"/>
          </a:p>
          <a:p>
            <a:pPr marL="0" indent="0">
              <a:buNone/>
            </a:pPr>
            <a:r>
              <a:rPr lang="en-US" dirty="0"/>
              <a:t>These sensors collect and process behavioral signals from the box (for example, process, registry, file, and network communications) and send this sensor data to your cloud portal, which is then analyzed in the cloud. </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734806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Performing </a:t>
            </a:r>
            <a:r>
              <a:rPr lang="en-US" altLang="en-US" sz="1000" dirty="0"/>
              <a:t>Bulk </a:t>
            </a:r>
            <a:r>
              <a:rPr lang="en-US" sz="1000" dirty="0"/>
              <a:t>DNS queries, </a:t>
            </a:r>
            <a:r>
              <a:rPr lang="en-US" sz="1000" dirty="0" err="1"/>
              <a:t>nslookup</a:t>
            </a:r>
            <a:r>
              <a:rPr lang="en-US" sz="1000" dirty="0"/>
              <a:t>, zone transfers will get flagged.</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You can cut down on this by not running DNS brute force tools internally like fierce, and lowering the volume of DNS queries.</a:t>
            </a:r>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50</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246987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cap="none" normalizeH="0" baseline="0" dirty="0">
                <a:ln>
                  <a:noFill/>
                </a:ln>
                <a:solidFill>
                  <a:schemeClr val="tx1"/>
                </a:solidFill>
                <a:effectLst/>
                <a:latin typeface="Arial" panose="020B0604020202020204" pitchFamily="34" charset="0"/>
              </a:rPr>
              <a:t>A lot of AD recon techniques are caught because they remotely connect to the DC to enumerate the info using SAM-remote protocol.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cap="none" normalizeH="0" baseline="0" dirty="0">
                <a:ln>
                  <a:noFill/>
                </a:ln>
                <a:solidFill>
                  <a:schemeClr val="tx1"/>
                </a:solidFill>
                <a:effectLst/>
                <a:latin typeface="Arial" panose="020B0604020202020204" pitchFamily="34" charset="0"/>
              </a:rPr>
              <a:t>Commands like "net user /domain", performs directory services queries and by default asks for a lot of account properties.</a:t>
            </a:r>
          </a:p>
          <a:p>
            <a:endParaRPr lang="en-US" sz="1000" b="0" i="0" kern="1200" dirty="0">
              <a:solidFill>
                <a:schemeClr val="tx1"/>
              </a:solidFill>
              <a:effectLst/>
              <a:latin typeface="Arial" charset="0"/>
              <a:ea typeface="+mn-ea"/>
              <a:cs typeface="Arial" charset="0"/>
            </a:endParaRPr>
          </a:p>
          <a:p>
            <a:r>
              <a:rPr lang="en-US" sz="1000" b="0" i="0" kern="1200" dirty="0">
                <a:solidFill>
                  <a:schemeClr val="tx1"/>
                </a:solidFill>
                <a:effectLst/>
                <a:latin typeface="Arial" charset="0"/>
                <a:ea typeface="+mn-ea"/>
                <a:cs typeface="Arial" charset="0"/>
              </a:rPr>
              <a:t>ATA applied a learning period to this detection to cut down on false positives, but should be detected after 1 month.</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51</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9623152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LDAP via </a:t>
            </a:r>
            <a:r>
              <a:rPr lang="en-US" dirty="0" err="1"/>
              <a:t>Powerview</a:t>
            </a:r>
            <a:r>
              <a:rPr lang="en-US" dirty="0"/>
              <a:t> to grab a list of computers and group members, which is pretty normal user traffic on a domain. </a:t>
            </a:r>
          </a:p>
          <a:p>
            <a:endParaRPr lang="en-US" dirty="0"/>
          </a:p>
          <a:p>
            <a:r>
              <a:rPr lang="en-US" dirty="0"/>
              <a:t>Flagging on this would lead to a lot of false positives.</a:t>
            </a:r>
          </a:p>
          <a:p>
            <a:endParaRPr lang="en-US" dirty="0"/>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52</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42780574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These example WMI/CIM queries are ran against information already within the </a:t>
            </a:r>
            <a:r>
              <a:rPr kumimoji="0" lang="en-US" altLang="en-US" sz="1000" b="1" i="0" u="none" strike="noStrike" cap="none" normalizeH="0" baseline="0" dirty="0">
                <a:ln>
                  <a:noFill/>
                </a:ln>
                <a:solidFill>
                  <a:schemeClr val="tx1"/>
                </a:solidFill>
                <a:effectLst/>
                <a:latin typeface="Arial" panose="020B0604020202020204" pitchFamily="34" charset="0"/>
              </a:rPr>
              <a:t>local computer's name space</a:t>
            </a:r>
            <a:r>
              <a:rPr kumimoji="0" lang="en-US" altLang="en-US" sz="1000" b="0" i="0" u="none" strike="noStrike" cap="none" normalizeH="0" baseline="0" dirty="0">
                <a:ln>
                  <a:noFill/>
                </a:ln>
                <a:solidFill>
                  <a:schemeClr val="tx1"/>
                </a:solidFill>
                <a:effectLst/>
                <a:latin typeface="Arial" panose="020B0604020202020204" pitchFamily="34" charset="0"/>
              </a:rPr>
              <a:t>, not communicating with a Domain Controller.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This is my preferred method, as we’d avoid any potential abnormal user behavior detection improvements in the future.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kern="1200" cap="none" normalizeH="0" baseline="0" dirty="0">
              <a:ln>
                <a:noFill/>
              </a:ln>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kern="1200" dirty="0">
                <a:solidFill>
                  <a:schemeClr val="tx1"/>
                </a:solidFill>
                <a:latin typeface="Arial" charset="0"/>
                <a:ea typeface="+mn-ea"/>
                <a:cs typeface="Arial" charset="0"/>
              </a:rPr>
              <a:t>Note, WMI cmdlets are PSV2+, where CIM cmdlets are PSv3+ only.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kern="1200" dirty="0">
              <a:solidFill>
                <a:schemeClr val="tx1"/>
              </a:solidFill>
              <a:latin typeface="Arial" charset="0"/>
              <a:ea typeface="+mn-ea"/>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kern="1200" dirty="0">
                <a:solidFill>
                  <a:schemeClr val="tx1"/>
                </a:solidFill>
                <a:latin typeface="Arial" charset="0"/>
                <a:ea typeface="+mn-ea"/>
                <a:cs typeface="Arial" charset="0"/>
              </a:rPr>
              <a:t>Alternatively, you can use wmic via the command line.</a:t>
            </a:r>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53</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42428211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1000" b="0" i="0" u="none" strike="noStrike" cap="none" normalizeH="0" baseline="0" dirty="0">
                <a:ln>
                  <a:noFill/>
                </a:ln>
                <a:solidFill>
                  <a:schemeClr val="tx1"/>
                </a:solidFill>
                <a:effectLst/>
                <a:latin typeface="Arial" panose="020B0604020202020204" pitchFamily="34" charset="0"/>
              </a:rPr>
              <a:t>As of ATA 1.8, you can hunt for the default ATA groups to see if ATA is even in use, and who members of that group are.</a:t>
            </a:r>
          </a:p>
          <a:p>
            <a:endParaRPr lang="en-US" dirty="0"/>
          </a:p>
          <a:p>
            <a:r>
              <a:rPr lang="en-US" dirty="0"/>
              <a:t>To detect, monitor for Event ID 4799 in local </a:t>
            </a:r>
            <a:r>
              <a:rPr lang="en-US" sz="1000" b="0" i="0" kern="1200" dirty="0">
                <a:solidFill>
                  <a:schemeClr val="tx1"/>
                </a:solidFill>
                <a:effectLst/>
                <a:latin typeface="Arial" charset="0"/>
                <a:ea typeface="+mn-ea"/>
                <a:cs typeface="Arial" charset="0"/>
              </a:rPr>
              <a:t>Security Event Log, filtering on the Security ID not being system</a:t>
            </a:r>
          </a:p>
          <a:p>
            <a:endParaRPr lang="en-US" sz="1000" b="0" i="0" kern="1200" dirty="0">
              <a:solidFill>
                <a:schemeClr val="tx1"/>
              </a:solidFill>
              <a:effectLst/>
              <a:latin typeface="Arial" charset="0"/>
              <a:ea typeface="+mn-ea"/>
              <a:cs typeface="Arial" charset="0"/>
            </a:endParaRPr>
          </a:p>
          <a:p>
            <a:pPr marL="0" indent="0">
              <a:buFont typeface="Arial" panose="020B0604020202020204" pitchFamily="34" charset="0"/>
              <a:buNone/>
            </a:pPr>
            <a:r>
              <a:rPr lang="en-US" sz="1000" b="0" i="0" kern="1200" dirty="0">
                <a:solidFill>
                  <a:schemeClr val="tx1"/>
                </a:solidFill>
                <a:effectLst/>
                <a:latin typeface="Arial" charset="0"/>
                <a:ea typeface="+mn-ea"/>
                <a:cs typeface="Arial" charset="0"/>
              </a:rPr>
              <a:t>To prevent, </a:t>
            </a:r>
            <a:r>
              <a:rPr lang="en-US" dirty="0"/>
              <a:t>test out using Namespace security with WMI Control, or WMI Securable Objects to block domain users</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54</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929503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So tools like </a:t>
            </a:r>
            <a:r>
              <a:rPr lang="en-US" sz="1000" b="0" i="0" kern="1200" dirty="0" err="1">
                <a:solidFill>
                  <a:schemeClr val="tx1"/>
                </a:solidFill>
                <a:effectLst/>
                <a:latin typeface="Arial" charset="0"/>
                <a:ea typeface="+mn-ea"/>
                <a:cs typeface="Arial" charset="0"/>
              </a:rPr>
              <a:t>UserHunter</a:t>
            </a:r>
            <a:r>
              <a:rPr lang="en-US" sz="1000" b="0" i="0" kern="1200" dirty="0">
                <a:solidFill>
                  <a:schemeClr val="tx1"/>
                </a:solidFill>
                <a:effectLst/>
                <a:latin typeface="Arial" charset="0"/>
                <a:ea typeface="+mn-ea"/>
                <a:cs typeface="Arial" charset="0"/>
              </a:rPr>
              <a:t>, and </a:t>
            </a:r>
            <a:r>
              <a:rPr lang="en-US" sz="1000" b="0" i="0" kern="1200" dirty="0" err="1">
                <a:solidFill>
                  <a:schemeClr val="tx1"/>
                </a:solidFill>
                <a:effectLst/>
                <a:latin typeface="Arial" charset="0"/>
                <a:ea typeface="+mn-ea"/>
                <a:cs typeface="Arial" charset="0"/>
              </a:rPr>
              <a:t>BloodHound</a:t>
            </a:r>
            <a:r>
              <a:rPr lang="en-US" sz="1000" b="0" i="0" kern="1200" dirty="0">
                <a:solidFill>
                  <a:schemeClr val="tx1"/>
                </a:solidFill>
                <a:effectLst/>
                <a:latin typeface="Arial" charset="0"/>
                <a:ea typeface="+mn-ea"/>
                <a:cs typeface="Arial" charset="0"/>
              </a:rPr>
              <a:t> which uses </a:t>
            </a:r>
            <a:r>
              <a:rPr lang="en-US" sz="1000" b="0" i="0" kern="1200" dirty="0" err="1">
                <a:solidFill>
                  <a:schemeClr val="tx1"/>
                </a:solidFill>
                <a:effectLst/>
                <a:latin typeface="Arial" charset="0"/>
                <a:ea typeface="+mn-ea"/>
                <a:cs typeface="Arial" charset="0"/>
              </a:rPr>
              <a:t>UserHunter</a:t>
            </a:r>
            <a:r>
              <a:rPr lang="en-US" sz="1000" b="0" i="0" kern="1200" dirty="0">
                <a:solidFill>
                  <a:schemeClr val="tx1"/>
                </a:solidFill>
                <a:effectLst/>
                <a:latin typeface="Arial" charset="0"/>
                <a:ea typeface="+mn-ea"/>
                <a:cs typeface="Arial" charset="0"/>
              </a:rPr>
              <a:t>, query servers to find all active SMB sessions to get all the users and IP addresses associated with those SMB sessions.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If you’ve ever used </a:t>
            </a:r>
            <a:r>
              <a:rPr lang="en-US" sz="1000" b="0" i="0" kern="1200" dirty="0" err="1">
                <a:solidFill>
                  <a:schemeClr val="tx1"/>
                </a:solidFill>
                <a:effectLst/>
                <a:latin typeface="Arial" charset="0"/>
                <a:ea typeface="+mn-ea"/>
                <a:cs typeface="Arial" charset="0"/>
              </a:rPr>
              <a:t>BloodHound</a:t>
            </a:r>
            <a:r>
              <a:rPr lang="en-US" sz="1000" b="0" i="0" kern="1200" dirty="0">
                <a:solidFill>
                  <a:schemeClr val="tx1"/>
                </a:solidFill>
                <a:effectLst/>
                <a:latin typeface="Arial" charset="0"/>
                <a:ea typeface="+mn-ea"/>
                <a:cs typeface="Arial" charset="0"/>
              </a:rPr>
              <a:t> you’ll see how valuable this technique is to map out an attack path to whatever account or domain member system you’re after.</a:t>
            </a:r>
            <a:br>
              <a:rPr lang="en-US" sz="1000" b="0" i="0" kern="1200" dirty="0">
                <a:solidFill>
                  <a:schemeClr val="tx1"/>
                </a:solidFill>
                <a:effectLst/>
                <a:latin typeface="Arial" charset="0"/>
                <a:ea typeface="+mn-ea"/>
                <a:cs typeface="Arial" charset="0"/>
              </a:rPr>
            </a:b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By default, </a:t>
            </a:r>
            <a:r>
              <a:rPr lang="en-US" sz="1000" b="0" i="0" kern="1200" dirty="0" err="1">
                <a:solidFill>
                  <a:schemeClr val="tx1"/>
                </a:solidFill>
                <a:effectLst/>
                <a:latin typeface="Arial" charset="0"/>
                <a:ea typeface="+mn-ea"/>
                <a:cs typeface="Arial" charset="0"/>
              </a:rPr>
              <a:t>UserHunter</a:t>
            </a:r>
            <a:r>
              <a:rPr lang="en-US" sz="1000" b="0" i="0" kern="1200" dirty="0">
                <a:solidFill>
                  <a:schemeClr val="tx1"/>
                </a:solidFill>
                <a:effectLst/>
                <a:latin typeface="Arial" charset="0"/>
                <a:ea typeface="+mn-ea"/>
                <a:cs typeface="Arial" charset="0"/>
              </a:rPr>
              <a:t> first queries the DC for a list of domain member computers, which will obviously include Domain Controllers.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You’ll see in this alert the column “Against Domain Controllers”.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That tells us that </a:t>
            </a:r>
            <a:r>
              <a:rPr lang="en-US" sz="1000" b="0" i="0" kern="1200" dirty="0" err="1">
                <a:solidFill>
                  <a:schemeClr val="tx1"/>
                </a:solidFill>
                <a:effectLst/>
                <a:latin typeface="Arial" charset="0"/>
                <a:ea typeface="+mn-ea"/>
                <a:cs typeface="Arial" charset="0"/>
              </a:rPr>
              <a:t>UserHunter</a:t>
            </a:r>
            <a:r>
              <a:rPr lang="en-US" sz="1000" b="0" i="0" kern="1200" dirty="0">
                <a:solidFill>
                  <a:schemeClr val="tx1"/>
                </a:solidFill>
                <a:effectLst/>
                <a:latin typeface="Arial" charset="0"/>
                <a:ea typeface="+mn-ea"/>
                <a:cs typeface="Arial" charset="0"/>
              </a:rPr>
              <a:t> is being flagged because by default we asked the DC to tell us who currently has a session on the box.</a:t>
            </a:r>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55</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945521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We can get around this by manually providing a list of computers that don’t include any DC’s by just providing a host target file manually.</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56</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9362459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 now we can gather info on potential targets such as privileged users, let’s look at Lateral Movement. This typically includes:</a:t>
            </a:r>
          </a:p>
          <a:p>
            <a:pPr lvl="0"/>
            <a:endParaRPr lang="en-US" dirty="0"/>
          </a:p>
          <a:p>
            <a:pPr lvl="1"/>
            <a:r>
              <a:rPr lang="en-US" dirty="0"/>
              <a:t>Leveraging gathered SMB Session information, SPN info, and AD group info to target privileged accounts</a:t>
            </a:r>
          </a:p>
          <a:p>
            <a:pPr lvl="1"/>
            <a:endParaRPr lang="en-US" dirty="0"/>
          </a:p>
          <a:p>
            <a:pPr lvl="1"/>
            <a:r>
              <a:rPr lang="en-US" dirty="0"/>
              <a:t>And then performing remote code execution via techniques and/or remote exploits to gain access to other systems, move around the domain, and elevate our </a:t>
            </a:r>
            <a:r>
              <a:rPr lang="en-US" dirty="0" err="1"/>
              <a:t>privs</a:t>
            </a:r>
            <a:r>
              <a:rPr lang="en-US" dirty="0"/>
              <a:t>.</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57</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7839994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 is decent at detecting PSEXEC and WMI exec against a DC</a:t>
            </a:r>
          </a:p>
          <a:p>
            <a:endParaRPr lang="en-US" dirty="0"/>
          </a:p>
          <a:p>
            <a:r>
              <a:rPr lang="en-US" dirty="0"/>
              <a:t>But relies purely on behavior analytics to detect unusual authentication against other domain member workstations and servers.</a:t>
            </a:r>
          </a:p>
          <a:p>
            <a:endParaRPr lang="en-US" dirty="0"/>
          </a:p>
          <a:p>
            <a:r>
              <a:rPr lang="en-US" dirty="0"/>
              <a:t>So there’s a gap in detection for lateral movement with ATA, especially if you can perform lateral movement from a help desk user or IT staff box, </a:t>
            </a:r>
          </a:p>
          <a:p>
            <a:endParaRPr lang="en-US" dirty="0"/>
          </a:p>
          <a:p>
            <a:r>
              <a:rPr lang="en-US" dirty="0"/>
              <a:t>relying on RDP or PowerShell history, existing network sessions, etc. to not be flagged as an unusual connection. </a:t>
            </a:r>
          </a:p>
          <a:p>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Abnormal user behavior detection gets better over time, and will be greatly improved when integrated with ATP RS3 on supported OS’s.</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58</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672423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domain user can enumerate Service Principal Names associated with service accounts, and then requesting their </a:t>
            </a:r>
            <a:r>
              <a:rPr lang="en-US" sz="1000" b="0" i="0" kern="1200" dirty="0">
                <a:solidFill>
                  <a:schemeClr val="tx1"/>
                </a:solidFill>
                <a:effectLst/>
                <a:latin typeface="Arial" charset="0"/>
                <a:ea typeface="+mn-ea"/>
                <a:cs typeface="Arial" charset="0"/>
              </a:rPr>
              <a:t>Kerberos TGS </a:t>
            </a:r>
            <a:r>
              <a:rPr lang="en-US" sz="1000" b="1" i="0" kern="1200" dirty="0">
                <a:solidFill>
                  <a:schemeClr val="tx1"/>
                </a:solidFill>
                <a:effectLst/>
                <a:latin typeface="Arial" charset="0"/>
                <a:ea typeface="+mn-ea"/>
                <a:cs typeface="Arial" charset="0"/>
              </a:rPr>
              <a:t>Tickets, which is encrypted with the accounts NTLM hash</a:t>
            </a:r>
            <a:r>
              <a:rPr lang="en-US" sz="1000" b="0" i="0" kern="1200" dirty="0">
                <a:solidFill>
                  <a:schemeClr val="tx1"/>
                </a:solidFill>
                <a:effectLst/>
                <a:latin typeface="Arial" charset="0"/>
                <a:ea typeface="+mn-ea"/>
                <a:cs typeface="Arial" charset="0"/>
              </a:rPr>
              <a:t>. This</a:t>
            </a:r>
            <a:r>
              <a:rPr lang="en-US" dirty="0"/>
              <a:t> blends in as regular AD traffic.</a:t>
            </a:r>
          </a:p>
          <a:p>
            <a:endParaRPr lang="en-US" dirty="0"/>
          </a:p>
          <a:p>
            <a:r>
              <a:rPr lang="en-US" dirty="0"/>
              <a:t>Once we have the SPN tickets, we can crack them to get the password using X-Force Red’s cluster of 16 GTX 1080’s.</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59</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52997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r>
              <a:rPr lang="en-US" b="1" dirty="0"/>
              <a:t>So as of last week’s Windows 10 Fall Creators (1709) Update w/ ATP Release 3</a:t>
            </a:r>
          </a:p>
          <a:p>
            <a:endParaRPr lang="en-US" dirty="0"/>
          </a:p>
          <a:p>
            <a:pPr marL="0" indent="0">
              <a:buNone/>
            </a:pPr>
            <a:r>
              <a:rPr lang="en-US" b="1" dirty="0"/>
              <a:t>The Windows Defender “brand” now includes: </a:t>
            </a:r>
          </a:p>
          <a:p>
            <a:r>
              <a:rPr lang="en-US" dirty="0"/>
              <a:t>Defender AV</a:t>
            </a:r>
          </a:p>
          <a:p>
            <a:r>
              <a:rPr lang="en-US" dirty="0"/>
              <a:t>Advanced Threat Protection </a:t>
            </a:r>
          </a:p>
          <a:p>
            <a:r>
              <a:rPr lang="en-US" dirty="0"/>
              <a:t>The beloved EMET is back as Windows Defender Exploit Guard </a:t>
            </a:r>
          </a:p>
          <a:p>
            <a:r>
              <a:rPr lang="en-US" dirty="0"/>
              <a:t>Application Guard </a:t>
            </a:r>
          </a:p>
          <a:p>
            <a:r>
              <a:rPr lang="en-US" dirty="0"/>
              <a:t>Device Guard </a:t>
            </a:r>
          </a:p>
          <a:p>
            <a:r>
              <a:rPr lang="en-US" dirty="0"/>
              <a:t>Firewall</a:t>
            </a:r>
          </a:p>
          <a:p>
            <a:r>
              <a:rPr lang="en-US" dirty="0"/>
              <a:t>Credential Guard </a:t>
            </a:r>
          </a:p>
          <a:p>
            <a:r>
              <a:rPr lang="en-US" dirty="0"/>
              <a:t>greater script inspection across </a:t>
            </a:r>
            <a:r>
              <a:rPr lang="en-US" dirty="0" err="1"/>
              <a:t>VBscript</a:t>
            </a:r>
            <a:r>
              <a:rPr lang="en-US" dirty="0"/>
              <a:t> and Jscript</a:t>
            </a:r>
          </a:p>
          <a:p>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RS3 was expanded to cover the Windows Server platform, starting with </a:t>
            </a:r>
            <a:r>
              <a:rPr lang="en-US" b="1" dirty="0"/>
              <a:t>Windows Server 2012 R2 and 2016</a:t>
            </a:r>
            <a:r>
              <a:rPr lang="en-US" dirty="0"/>
              <a:t>, and some Linux OS, however </a:t>
            </a:r>
            <a:r>
              <a:rPr lang="en-US" dirty="0">
                <a:effectLst/>
              </a:rPr>
              <a:t>ATP will not provide optics into the Linux sub system in RS3.</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Deep integration with ATA is also coming early next year.</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9262783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charset="0"/>
                <a:ea typeface="+mn-ea"/>
                <a:cs typeface="Arial" charset="0"/>
              </a:rPr>
              <a:t>So now that we have the credentials for those service accounts, we could just login to that server with those credentials, but the authentication traffic may tip off that the account was compromised.</a:t>
            </a:r>
          </a:p>
          <a:p>
            <a:endParaRPr lang="en-US" sz="1000" b="0" i="0" kern="1200" dirty="0">
              <a:solidFill>
                <a:schemeClr val="tx1"/>
              </a:solidFill>
              <a:effectLst/>
              <a:latin typeface="Arial" charset="0"/>
              <a:ea typeface="+mn-ea"/>
              <a:cs typeface="Arial" charset="0"/>
            </a:endParaRPr>
          </a:p>
          <a:p>
            <a:r>
              <a:rPr lang="en-US" sz="1000" b="0" i="0" kern="1200" dirty="0">
                <a:solidFill>
                  <a:schemeClr val="tx1"/>
                </a:solidFill>
                <a:effectLst/>
                <a:latin typeface="Arial" charset="0"/>
                <a:ea typeface="+mn-ea"/>
                <a:cs typeface="Arial" charset="0"/>
              </a:rPr>
              <a:t>Instead, we can create a silver ticket to authenticate against the associated target server, and our authentication request would never hit the DC.</a:t>
            </a:r>
          </a:p>
          <a:p>
            <a:endParaRPr lang="en-US" sz="1000" b="0" i="0" kern="1200" dirty="0">
              <a:solidFill>
                <a:schemeClr val="tx1"/>
              </a:solidFill>
              <a:effectLst/>
              <a:latin typeface="Arial" charset="0"/>
              <a:ea typeface="+mn-ea"/>
              <a:cs typeface="Arial" charset="0"/>
            </a:endParaRPr>
          </a:p>
          <a:p>
            <a:r>
              <a:rPr lang="en-US" sz="1000" b="0" i="0" kern="1200" dirty="0">
                <a:solidFill>
                  <a:schemeClr val="tx1"/>
                </a:solidFill>
                <a:effectLst/>
                <a:latin typeface="Arial" charset="0"/>
                <a:ea typeface="+mn-ea"/>
                <a:cs typeface="Arial" charset="0"/>
              </a:rPr>
              <a:t>I’d imagine now that ATP integration is coming, and ATP has some server support and is being further developed, we’ll possible see Silver Ticker detection, but I won’t hold my breath.</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60</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2351720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Sensitive groups</a:t>
            </a:r>
          </a:p>
          <a:p>
            <a:r>
              <a:rPr lang="en-US" dirty="0"/>
              <a:t>The following list of groups are </a:t>
            </a:r>
            <a:r>
              <a:rPr lang="en-US" b="0" dirty="0"/>
              <a:t>considered sensitive </a:t>
            </a:r>
            <a:r>
              <a:rPr lang="en-US" dirty="0"/>
              <a:t>by ATA. Any entity that is a member of these groups is also considered sensitive.</a:t>
            </a:r>
          </a:p>
          <a:p>
            <a:endParaRPr lang="en-US" dirty="0"/>
          </a:p>
          <a:p>
            <a:r>
              <a:rPr lang="en-US" dirty="0"/>
              <a:t>So if we modify these groups, such as adding a member, or reset the password of a member of these groups, ATA should flag on it.</a:t>
            </a:r>
          </a:p>
          <a:p>
            <a:endParaRPr lang="en-US" dirty="0"/>
          </a:p>
          <a:p>
            <a:r>
              <a:rPr lang="en-US" dirty="0"/>
              <a:t>But I haven’t run into a single environment where the only privileged groups are the default list above. In fact, if we follow Microsoft best practice guidance on delegating permissions, many privileged groups should exist.</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61</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47933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With the </a:t>
            </a:r>
            <a:r>
              <a:rPr lang="en-US" dirty="0" err="1"/>
              <a:t>BloodHound</a:t>
            </a:r>
            <a:r>
              <a:rPr lang="en-US" dirty="0"/>
              <a:t> 1.3 attack path update, we can enumerate AD object Access Control Entries, and visualize the attack paths with </a:t>
            </a:r>
            <a:r>
              <a:rPr lang="en-US" dirty="0" err="1"/>
              <a:t>BloodHound</a:t>
            </a:r>
            <a:r>
              <a:rPr lang="en-US" dirty="0"/>
              <a:t>.</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The problem is we’ll likely get flagged if we used a DACL escalation path to modify a Sensitive group, </a:t>
            </a:r>
            <a:r>
              <a:rPr lang="en-US" dirty="0" err="1"/>
              <a:t>liek</a:t>
            </a:r>
            <a:r>
              <a:rPr lang="en-US" dirty="0"/>
              <a:t> DNS Admins.</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But what if we target a custom, yet very common privileged group like Help Desk or SQL Admins?</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62</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7056418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We can then abuse those excesses permissions to add ourselves as non-sensitive admin groups, and then reset the password of a target account temporarily to log into a server as a user that regularly access that box.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Combined with enumerating user sessions on the target server, we can avoid being flagged by ATA for abnormal user activity, by using account that would be expected to regularly login to it.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Active Directory is working by design here, as Abbey’s account was a member of the Help Desk, which had Delegated control over Web Service, which is an admin on App01. I’d imagine this would be difficult detect accurately with ATA.</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Rohan, Andy, and Will from the Specter Ops crew recently covered how to reset a user’s password back based on their password history, check that link for more info and the other great work they and Lee Christensen have done in this area.</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63</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40233020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grab an accounts NTLM hash and use an Over-Pass-the hash attack to request a Kerberos Ticket, ATA flags it as an Encryption downgrade or unusual protocol implementation.</a:t>
            </a:r>
          </a:p>
          <a:p>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When you request a Kerberos Ticket with an NTLM hash the encryption type is rc4, but you see in these request we aren’t providing the AES keys, which would be present in a legitimate request.</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64</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6315215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we request a Kerberos Ticket with the AES keys as well we aren’t flagged.</a:t>
            </a:r>
          </a:p>
          <a:p>
            <a:endParaRPr lang="en-US" dirty="0"/>
          </a:p>
          <a:p>
            <a:r>
              <a:rPr lang="en-US" dirty="0"/>
              <a:t>Interestingly enough, I found if you only had the AES256 key, but not the AES128 key, you can use any 32 characters for the aes128 key and it’s not flagged as long as the AES256 key is valid.</a:t>
            </a:r>
          </a:p>
          <a:p>
            <a:endParaRPr lang="en-US" dirty="0"/>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65</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35081360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dirty="0"/>
              <a:t>SQL authentication events are local to the server-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dirty="0"/>
              <a:t>Target </a:t>
            </a:r>
            <a:r>
              <a:rPr lang="en-US" sz="1000" dirty="0" err="1"/>
              <a:t>sa</a:t>
            </a:r>
            <a:r>
              <a:rPr lang="en-US" sz="1000" dirty="0"/>
              <a:t> accounts, compromise SQL servers that have privileged AD user sessions</a:t>
            </a:r>
          </a:p>
          <a:p>
            <a:endParaRPr lang="en-US" dirty="0"/>
          </a:p>
          <a:p>
            <a:r>
              <a:rPr lang="en-US" sz="1000" dirty="0"/>
              <a:t>Cross-Forest SQL trusts can also be targeted as demonstrated by Nikhil- </a:t>
            </a:r>
          </a:p>
          <a:p>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ATA’s looking for domain authentication events, strictly within it’s own Forest.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It can’t monitor separate security boundaries like other Active Directory Forests, even if there’s a 2-way Forest Trust.</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66</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5165620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you can access to a privileged user, it’s time to move towards achieving the primary goals of the red team engagement. </a:t>
            </a:r>
          </a:p>
          <a:p>
            <a:endParaRPr lang="en-US" dirty="0"/>
          </a:p>
          <a:p>
            <a:r>
              <a:rPr lang="en-US" dirty="0"/>
              <a:t>Those may include:</a:t>
            </a:r>
          </a:p>
          <a:p>
            <a:pPr marL="171450" indent="-171450">
              <a:buFont typeface="Arial" panose="020B0604020202020204" pitchFamily="34" charset="0"/>
              <a:buChar char="•"/>
            </a:pPr>
            <a:r>
              <a:rPr lang="en-US" dirty="0"/>
              <a:t>Dominance over the network- you may or may not need to grab the Active Directory Database, it sure comes in handy but comes with it’s own </a:t>
            </a:r>
            <a:r>
              <a:rPr lang="en-US" dirty="0" err="1"/>
              <a:t>opsec</a:t>
            </a:r>
            <a:r>
              <a:rPr lang="en-US" dirty="0"/>
              <a:t> challenges</a:t>
            </a:r>
          </a:p>
          <a:p>
            <a:pPr marL="171450" indent="-171450">
              <a:buFont typeface="Arial" panose="020B0604020202020204" pitchFamily="34" charset="0"/>
              <a:buChar char="•"/>
            </a:pPr>
            <a:endParaRPr lang="en-US" dirty="0"/>
          </a:p>
          <a:p>
            <a:pPr lvl="1"/>
            <a:r>
              <a:rPr lang="en-US" dirty="0"/>
              <a:t>Access sensitive information such as financial records or Intellectual Property</a:t>
            </a:r>
          </a:p>
          <a:p>
            <a:pPr lvl="1"/>
            <a:endParaRPr lang="en-US" dirty="0"/>
          </a:p>
          <a:p>
            <a:pPr lvl="1"/>
            <a:r>
              <a:rPr lang="en-US" dirty="0"/>
              <a:t>Gaining privileged access to specified systems, data, or apps</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67</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1954901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So a common technique to grab the AD database is to use </a:t>
            </a:r>
            <a:r>
              <a:rPr lang="en-US" dirty="0" err="1"/>
              <a:t>DCSync</a:t>
            </a:r>
            <a:r>
              <a:rPr lang="en-US" dirty="0"/>
              <a:t>, </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which effectively “impersonates” a Domain Controller to send a replication request to another Domain Controller to grab credentials.</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As you can imagine from a behavioral analytics perspective, this would be pretty easy to detect if running </a:t>
            </a:r>
            <a:r>
              <a:rPr lang="en-US" sz="1000" b="0" i="0" kern="1200" dirty="0" err="1">
                <a:solidFill>
                  <a:schemeClr val="tx1"/>
                </a:solidFill>
                <a:effectLst/>
                <a:latin typeface="Arial" charset="0"/>
                <a:ea typeface="+mn-ea"/>
                <a:cs typeface="Arial" charset="0"/>
              </a:rPr>
              <a:t>DCSync</a:t>
            </a:r>
            <a:r>
              <a:rPr lang="en-US" sz="1000" b="0" i="0" kern="1200" dirty="0">
                <a:solidFill>
                  <a:schemeClr val="tx1"/>
                </a:solidFill>
                <a:effectLst/>
                <a:latin typeface="Arial" charset="0"/>
                <a:ea typeface="+mn-ea"/>
                <a:cs typeface="Arial" charset="0"/>
              </a:rPr>
              <a:t> not from a DC, </a:t>
            </a:r>
            <a:r>
              <a:rPr lang="en-US" dirty="0"/>
              <a:t>and will get caught by ATA if run in the same Forest.</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68</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2185960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dirty="0"/>
              <a:t>We can use the WMI Win32_ShadowCopy Class to dump the </a:t>
            </a:r>
            <a:r>
              <a:rPr lang="en-US" sz="1000" dirty="0" err="1"/>
              <a:t>ntds.dit</a:t>
            </a:r>
            <a:r>
              <a:rPr lang="en-US" sz="1000" dirty="0"/>
              <a:t> via volume shadow copies without having to call the Volume Shadow Copy admin executable directly.</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dirty="0">
                <a:solidFill>
                  <a:schemeClr val="tx1"/>
                </a:solidFill>
              </a:rPr>
              <a:t>This is now flagged as a LOW severity event in ATA 1.8 due to execution Win32_process create, but not for the use of volume shadow copy</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dirty="0"/>
          </a:p>
          <a:p>
            <a:r>
              <a:rPr lang="en-US" dirty="0"/>
              <a:t>ATA 1.8 may also detect by WMI exec methods but couldn’t replicate detection in lab.</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69</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576770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If we take another look at the Release 3 dashboard in the bottom right corner, which takes all of those previously separate, locally monitored security tools to the cloud, integrated with Microsoft’s Security Graph behind a “single pane of glass”.</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So keep in mind, this is built-in to Windows 10, activated with an E5 license or part of </a:t>
            </a:r>
            <a:r>
              <a:rPr lang="nn-NO" dirty="0"/>
              <a:t>Microsoft 365 for Enterprise offering.</a:t>
            </a: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This makes adoption a lot easier for sysadmins and blue teams that were previously relying on a handful of separate products that used </a:t>
            </a:r>
            <a:r>
              <a:rPr lang="en-US" dirty="0" err="1"/>
              <a:t>sysmon</a:t>
            </a:r>
            <a:r>
              <a:rPr lang="en-US" dirty="0"/>
              <a:t> and windows event log forwarding, etc., with varying degrees of success depending on the maturity of their IR process.</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r>
              <a:rPr lang="en-US" dirty="0"/>
              <a:t>As red teamers, we’ll need to adapt our techniques as you’ll see in the next bit.</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7</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9814556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dirty="0"/>
              <a:t>Within </a:t>
            </a:r>
            <a:r>
              <a:rPr lang="en-US" dirty="0" err="1"/>
              <a:t>PowerSploit</a:t>
            </a:r>
            <a:r>
              <a:rPr lang="en-US" dirty="0"/>
              <a:t>, </a:t>
            </a:r>
            <a:r>
              <a:rPr lang="en-US" dirty="0" err="1"/>
              <a:t>mimikatz</a:t>
            </a:r>
            <a:r>
              <a:rPr lang="en-US" dirty="0"/>
              <a:t> executed remotely on DC03 in memory via </a:t>
            </a:r>
            <a:r>
              <a:rPr lang="en-US" dirty="0" err="1"/>
              <a:t>WinRM</a:t>
            </a:r>
            <a:r>
              <a:rPr lang="en-US" dirty="0"/>
              <a:t>/PS Remoting is not detected</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dirty="0"/>
              <a:t>While I couldn’t reproduce it, user behavior analytics </a:t>
            </a:r>
            <a:r>
              <a:rPr lang="en-US" sz="1000" i="1" dirty="0"/>
              <a:t>may</a:t>
            </a:r>
            <a:r>
              <a:rPr lang="en-US" sz="1000" dirty="0"/>
              <a:t> spot </a:t>
            </a:r>
            <a:r>
              <a:rPr lang="en-US" sz="1000" dirty="0" err="1"/>
              <a:t>PSRemoting</a:t>
            </a:r>
            <a:r>
              <a:rPr lang="en-US" sz="1000" dirty="0"/>
              <a:t> in a prod environment.</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0" i="0" kern="1200" dirty="0">
                <a:solidFill>
                  <a:schemeClr val="tx1"/>
                </a:solidFill>
                <a:effectLst/>
                <a:latin typeface="Arial" charset="0"/>
                <a:ea typeface="+mn-ea"/>
                <a:cs typeface="Arial" charset="0"/>
              </a:rPr>
              <a:t>In ATA 1.7 or earlier, event log forwarding required you enable </a:t>
            </a:r>
            <a:r>
              <a:rPr lang="en-US" sz="1000" b="0" i="0" kern="1200" dirty="0" err="1">
                <a:solidFill>
                  <a:schemeClr val="tx1"/>
                </a:solidFill>
                <a:effectLst/>
                <a:latin typeface="Arial" charset="0"/>
                <a:ea typeface="+mn-ea"/>
                <a:cs typeface="Arial" charset="0"/>
              </a:rPr>
              <a:t>WinRM</a:t>
            </a:r>
            <a:r>
              <a:rPr lang="en-US" sz="1000" b="0" i="0" kern="1200" dirty="0">
                <a:solidFill>
                  <a:schemeClr val="tx1"/>
                </a:solidFill>
                <a:effectLst/>
                <a:latin typeface="Arial" charset="0"/>
                <a:ea typeface="+mn-ea"/>
                <a:cs typeface="Arial" charset="0"/>
              </a:rPr>
              <a:t> by default on DC’s using </a:t>
            </a:r>
            <a:r>
              <a:rPr lang="en-US" sz="1000" b="0" i="0" kern="1200" dirty="0" err="1">
                <a:solidFill>
                  <a:schemeClr val="tx1"/>
                </a:solidFill>
                <a:effectLst/>
                <a:latin typeface="Arial" charset="0"/>
                <a:ea typeface="+mn-ea"/>
                <a:cs typeface="Arial" charset="0"/>
              </a:rPr>
              <a:t>winrm</a:t>
            </a:r>
            <a:r>
              <a:rPr lang="en-US" sz="1000" b="0" i="0" kern="1200" dirty="0">
                <a:solidFill>
                  <a:schemeClr val="tx1"/>
                </a:solidFill>
                <a:effectLst/>
                <a:latin typeface="Arial" charset="0"/>
                <a:ea typeface="+mn-ea"/>
                <a:cs typeface="Arial" charset="0"/>
              </a:rPr>
              <a:t> </a:t>
            </a:r>
            <a:r>
              <a:rPr lang="en-US" sz="1000" b="0" i="0" kern="1200" dirty="0" err="1">
                <a:solidFill>
                  <a:schemeClr val="tx1"/>
                </a:solidFill>
                <a:effectLst/>
                <a:latin typeface="Arial" charset="0"/>
                <a:ea typeface="+mn-ea"/>
                <a:cs typeface="Arial" charset="0"/>
              </a:rPr>
              <a:t>quickconfig</a:t>
            </a: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1" dirty="0"/>
              <a:t>Blue Tip</a:t>
            </a:r>
            <a:r>
              <a:rPr lang="en-US" sz="1000" dirty="0"/>
              <a:t>: Lots of ways to harden/log </a:t>
            </a:r>
            <a:r>
              <a:rPr lang="en-US" sz="1000" dirty="0" err="1"/>
              <a:t>WinRM</a:t>
            </a:r>
            <a:r>
              <a:rPr lang="en-US" sz="1000" dirty="0"/>
              <a:t>/</a:t>
            </a:r>
            <a:r>
              <a:rPr lang="en-US" sz="1000" dirty="0" err="1"/>
              <a:t>PSRemoting</a:t>
            </a:r>
            <a:r>
              <a:rPr lang="en-US" sz="1000" dirty="0"/>
              <a:t>, restrict via groups/source, etc.</a:t>
            </a:r>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70</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5867020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b="1" dirty="0"/>
              <a:t>Ninja-Copy</a:t>
            </a:r>
            <a:r>
              <a:rPr lang="en-US" b="0" dirty="0"/>
              <a:t> </a:t>
            </a:r>
            <a:r>
              <a:rPr lang="en-US" dirty="0"/>
              <a:t>leverages PS Remoting and raw disk access to directly copy the </a:t>
            </a:r>
            <a:r>
              <a:rPr lang="en-US" dirty="0" err="1"/>
              <a:t>NTDS.dit</a:t>
            </a:r>
            <a:r>
              <a:rPr lang="en-US" dirty="0"/>
              <a:t> and SYSTEM file </a:t>
            </a:r>
            <a:r>
              <a:rPr lang="en-US" sz="1000" b="0" i="0" kern="1200" dirty="0">
                <a:solidFill>
                  <a:schemeClr val="tx1"/>
                </a:solidFill>
                <a:effectLst/>
                <a:latin typeface="Arial" charset="0"/>
                <a:ea typeface="+mn-ea"/>
                <a:cs typeface="Arial" charset="0"/>
              </a:rPr>
              <a:t>without starting suspicious services, injecting into processes, or elevating to SYSTEM.</a:t>
            </a:r>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sz="1000" b="0" i="0" kern="1200" dirty="0">
              <a:solidFill>
                <a:schemeClr val="tx1"/>
              </a:solidFill>
              <a:effectLst/>
              <a:latin typeface="Arial" charset="0"/>
              <a:ea typeface="+mn-ea"/>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000" b="1" dirty="0"/>
              <a:t>Blue Tip</a:t>
            </a:r>
            <a:r>
              <a:rPr lang="en-US" sz="1000" dirty="0"/>
              <a:t>: You can detect LSASS injection/raw disk access detect with </a:t>
            </a:r>
            <a:r>
              <a:rPr lang="en-US" sz="1000" dirty="0" err="1"/>
              <a:t>Sysmon</a:t>
            </a:r>
            <a:endParaRPr lang="en-US" sz="1000" dirty="0"/>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20000"/>
              </a:spcBef>
              <a:spcAft>
                <a:spcPct val="0"/>
              </a:spcAft>
              <a:buClrTx/>
              <a:buSzTx/>
              <a:buFontTx/>
              <a:buNone/>
              <a:tabLst/>
              <a:defRPr/>
            </a:pPr>
            <a:endParaRPr lang="en-US" dirty="0"/>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71</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15983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r>
              <a:rPr lang="en-US" dirty="0"/>
              <a:t>So now we have the AD Database, what if we want to leverage the KRBTGT to create a Golden Ticket?</a:t>
            </a:r>
          </a:p>
          <a:p>
            <a:endParaRPr lang="en-US" dirty="0"/>
          </a:p>
          <a:p>
            <a:r>
              <a:rPr lang="en-US" dirty="0"/>
              <a:t>Just like Over Pass the Hash, if we use just the NTLM hash, we’ll get flagged as an encryption downgrade as it’s using RC4, and Windows is expecting the TGS_REQ to also include the Ticket’s AES key.</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72</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58259801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charset="0"/>
                <a:ea typeface="+mn-ea"/>
                <a:cs typeface="Arial" charset="0"/>
              </a:rPr>
              <a:t>So by using the KRBTGT AES key instead, it’s not flagged as an encryption downgrade event.</a:t>
            </a:r>
          </a:p>
          <a:p>
            <a:endParaRPr lang="en-US" sz="1000" b="0" i="0" kern="1200" dirty="0">
              <a:solidFill>
                <a:schemeClr val="tx1"/>
              </a:solidFill>
              <a:effectLst/>
              <a:latin typeface="Arial" charset="0"/>
              <a:ea typeface="+mn-ea"/>
              <a:cs typeface="Arial" charset="0"/>
            </a:endParaRPr>
          </a:p>
          <a:p>
            <a:r>
              <a:rPr lang="en-US" sz="1000" b="0" i="0" kern="1200" dirty="0">
                <a:solidFill>
                  <a:schemeClr val="tx1"/>
                </a:solidFill>
                <a:effectLst/>
                <a:latin typeface="Arial" charset="0"/>
                <a:ea typeface="+mn-ea"/>
                <a:cs typeface="Arial" charset="0"/>
              </a:rPr>
              <a:t>ATA 1.8 did add detection for expired tickets in use, so it’s generally a good idea to use shorter ticket life spans under an hour, regenerating Golden Keys each time you need it.</a:t>
            </a:r>
          </a:p>
          <a:p>
            <a:endParaRPr lang="en-US" sz="1000" b="0" i="0" kern="1200" dirty="0">
              <a:solidFill>
                <a:schemeClr val="tx1"/>
              </a:solidFill>
              <a:effectLst/>
              <a:latin typeface="Arial" charset="0"/>
              <a:ea typeface="+mn-ea"/>
              <a:cs typeface="Arial" charset="0"/>
            </a:endParaRPr>
          </a:p>
          <a:p>
            <a:endParaRPr lang="en-US" sz="1000" b="0" i="0" kern="1200" dirty="0">
              <a:solidFill>
                <a:schemeClr val="tx1"/>
              </a:solidFill>
              <a:effectLst/>
              <a:latin typeface="Arial" charset="0"/>
              <a:ea typeface="+mn-ea"/>
              <a:cs typeface="Arial" charset="0"/>
            </a:endParaRPr>
          </a:p>
          <a:p>
            <a:endParaRPr lang="en-US" sz="1000" b="0" i="0" kern="1200" dirty="0">
              <a:solidFill>
                <a:schemeClr val="tx1"/>
              </a:solidFill>
              <a:effectLst/>
              <a:latin typeface="Arial" charset="0"/>
              <a:ea typeface="+mn-ea"/>
              <a:cs typeface="Arial" charset="0"/>
            </a:endParaRPr>
          </a:p>
          <a:p>
            <a:endParaRPr lang="en-US"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73</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1690111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10000"/>
              </a:lnSpc>
              <a:spcBef>
                <a:spcPts val="0"/>
              </a:spcBef>
              <a:buFont typeface="Arial" panose="020B0604020202020204" pitchFamily="34" charset="0"/>
              <a:buChar char="•"/>
            </a:pPr>
            <a:r>
              <a:rPr lang="en-US" sz="1000" dirty="0"/>
              <a:t>Limit PS Remoting sources to dedicated admin workstations</a:t>
            </a:r>
          </a:p>
          <a:p>
            <a:pPr marL="171450" indent="-171450">
              <a:lnSpc>
                <a:spcPct val="110000"/>
              </a:lnSpc>
              <a:spcBef>
                <a:spcPts val="0"/>
              </a:spcBef>
              <a:buFont typeface="Arial" panose="020B0604020202020204" pitchFamily="34" charset="0"/>
              <a:buChar char="•"/>
            </a:pPr>
            <a:r>
              <a:rPr lang="en-US" sz="1000" dirty="0"/>
              <a:t>Use JEA (Just Enough Administration) to help prevent lateral movement success</a:t>
            </a:r>
          </a:p>
          <a:p>
            <a:pPr marL="171450" indent="-171450">
              <a:lnSpc>
                <a:spcPct val="110000"/>
              </a:lnSpc>
              <a:spcBef>
                <a:spcPts val="0"/>
              </a:spcBef>
              <a:buFont typeface="Arial" panose="020B0604020202020204" pitchFamily="34" charset="0"/>
              <a:buChar char="•"/>
            </a:pPr>
            <a:r>
              <a:rPr lang="en-US" sz="1000" dirty="0"/>
              <a:t>Harden SQL servers, review forest trusts</a:t>
            </a:r>
          </a:p>
          <a:p>
            <a:pPr marL="171450" indent="-171450">
              <a:lnSpc>
                <a:spcPct val="110000"/>
              </a:lnSpc>
              <a:spcBef>
                <a:spcPts val="0"/>
              </a:spcBef>
              <a:buFont typeface="Arial" panose="020B0604020202020204" pitchFamily="34" charset="0"/>
              <a:buChar char="•"/>
            </a:pPr>
            <a:r>
              <a:rPr lang="en-US" sz="1000" dirty="0"/>
              <a:t>Integrate SIEM/VPN logs into ATA</a:t>
            </a:r>
          </a:p>
          <a:p>
            <a:pPr marL="171450" indent="-171450">
              <a:lnSpc>
                <a:spcPct val="110000"/>
              </a:lnSpc>
              <a:spcBef>
                <a:spcPts val="0"/>
              </a:spcBef>
              <a:buFont typeface="Arial" panose="020B0604020202020204" pitchFamily="34" charset="0"/>
              <a:buChar char="•"/>
            </a:pPr>
            <a:r>
              <a:rPr lang="en-US" sz="1000" dirty="0"/>
              <a:t>Use Event Log Forwarding for </a:t>
            </a:r>
            <a:r>
              <a:rPr lang="en-US" sz="1000" dirty="0" err="1"/>
              <a:t>Sysmon</a:t>
            </a:r>
            <a:r>
              <a:rPr lang="en-US" sz="1000" dirty="0"/>
              <a:t> and WMI logging with shorter polling times</a:t>
            </a:r>
          </a:p>
          <a:p>
            <a:pPr marL="171450" indent="-171450">
              <a:lnSpc>
                <a:spcPct val="110000"/>
              </a:lnSpc>
              <a:spcBef>
                <a:spcPts val="0"/>
              </a:spcBef>
              <a:buFont typeface="Arial" panose="020B0604020202020204" pitchFamily="34" charset="0"/>
              <a:buChar char="•"/>
            </a:pPr>
            <a:r>
              <a:rPr lang="en-US" sz="1000" dirty="0"/>
              <a:t>Audit your AD object ACLs with </a:t>
            </a:r>
            <a:r>
              <a:rPr lang="en-US" sz="1000" dirty="0" err="1"/>
              <a:t>BloodHound</a:t>
            </a:r>
            <a:endParaRPr lang="en-US" sz="1000" dirty="0"/>
          </a:p>
          <a:p>
            <a:pPr marL="171450" indent="-171450">
              <a:lnSpc>
                <a:spcPct val="110000"/>
              </a:lnSpc>
              <a:spcBef>
                <a:spcPts val="0"/>
              </a:spcBef>
              <a:buFont typeface="Arial" panose="020B0604020202020204" pitchFamily="34" charset="0"/>
              <a:buChar char="•"/>
            </a:pPr>
            <a:r>
              <a:rPr lang="en-US" sz="1000" dirty="0"/>
              <a:t>Enforce AES-256, especially for service account SPNs</a:t>
            </a:r>
          </a:p>
          <a:p>
            <a:pPr marL="171450" indent="-171450">
              <a:lnSpc>
                <a:spcPct val="110000"/>
              </a:lnSpc>
              <a:spcBef>
                <a:spcPts val="0"/>
              </a:spcBef>
              <a:buFont typeface="Arial" panose="020B0604020202020204" pitchFamily="34" charset="0"/>
              <a:buChar char="•"/>
            </a:pPr>
            <a:r>
              <a:rPr lang="en-US" sz="1000" dirty="0"/>
              <a:t>Enforce “Binary Signature Policy” in 1703 to help protect PPLs</a:t>
            </a:r>
          </a:p>
          <a:p>
            <a:pPr marL="171450" indent="-171450">
              <a:lnSpc>
                <a:spcPct val="110000"/>
              </a:lnSpc>
              <a:spcBef>
                <a:spcPts val="0"/>
              </a:spcBef>
              <a:buFont typeface="Arial" panose="020B0604020202020204" pitchFamily="34" charset="0"/>
              <a:buChar char="•"/>
            </a:pPr>
            <a:r>
              <a:rPr lang="en-US" sz="1000" dirty="0"/>
              <a:t>Integrate those new Defender branded tools like Exploit Guard (WDEG)</a:t>
            </a:r>
          </a:p>
          <a:p>
            <a:pPr marL="171450" indent="-171450">
              <a:lnSpc>
                <a:spcPct val="110000"/>
              </a:lnSpc>
              <a:spcBef>
                <a:spcPts val="0"/>
              </a:spcBef>
              <a:buFont typeface="Arial" panose="020B0604020202020204" pitchFamily="34" charset="0"/>
              <a:buChar char="•"/>
            </a:pPr>
            <a:r>
              <a:rPr lang="en-US" sz="1000" dirty="0"/>
              <a:t>Enforce WDEG’s Attack Surface Reduction (ASR) rules</a:t>
            </a:r>
          </a:p>
          <a:p>
            <a:endParaRPr lang="en-US" sz="900"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74</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68840207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20000"/>
              </a:lnSpc>
              <a:spcBef>
                <a:spcPts val="0"/>
              </a:spcBef>
              <a:buFont typeface="Arial" panose="020B0604020202020204" pitchFamily="34" charset="0"/>
              <a:buChar char="•"/>
            </a:pPr>
            <a:r>
              <a:rPr lang="en-US" sz="1000" dirty="0"/>
              <a:t>Return to living off the land, directly call APIs</a:t>
            </a:r>
          </a:p>
          <a:p>
            <a:pPr marL="171450" indent="-171450">
              <a:lnSpc>
                <a:spcPct val="120000"/>
              </a:lnSpc>
              <a:spcBef>
                <a:spcPts val="0"/>
              </a:spcBef>
              <a:buFont typeface="Arial" panose="020B0604020202020204" pitchFamily="34" charset="0"/>
              <a:buChar char="•"/>
            </a:pPr>
            <a:r>
              <a:rPr lang="en-US" sz="1000" dirty="0"/>
              <a:t>Leverage host based PowerShell tools only after you’ve blocked or disabled ATP &amp; event log forwarding</a:t>
            </a:r>
          </a:p>
          <a:p>
            <a:pPr marL="171450" indent="-171450">
              <a:lnSpc>
                <a:spcPct val="120000"/>
              </a:lnSpc>
              <a:spcBef>
                <a:spcPts val="0"/>
              </a:spcBef>
              <a:buFont typeface="Arial" panose="020B0604020202020204" pitchFamily="34" charset="0"/>
              <a:buChar char="•"/>
            </a:pPr>
            <a:r>
              <a:rPr lang="en-US" sz="1000" dirty="0"/>
              <a:t>Review RDP/PS/Session history to help avoid user behavior analytics</a:t>
            </a:r>
          </a:p>
          <a:p>
            <a:pPr marL="171450" indent="-171450">
              <a:lnSpc>
                <a:spcPct val="120000"/>
              </a:lnSpc>
              <a:spcBef>
                <a:spcPts val="0"/>
              </a:spcBef>
              <a:buFont typeface="Arial" panose="020B0604020202020204" pitchFamily="34" charset="0"/>
              <a:buChar char="•"/>
            </a:pPr>
            <a:r>
              <a:rPr lang="en-US" sz="1000" dirty="0"/>
              <a:t>Block event log forwarding to prevent </a:t>
            </a:r>
            <a:r>
              <a:rPr lang="en-US" sz="1000" dirty="0" err="1"/>
              <a:t>Sysmon</a:t>
            </a:r>
            <a:r>
              <a:rPr lang="en-US" sz="1000" dirty="0"/>
              <a:t>/WMI/PowerShell/ Security logs giving you away</a:t>
            </a:r>
          </a:p>
          <a:p>
            <a:pPr marL="171450" indent="-171450">
              <a:lnSpc>
                <a:spcPct val="120000"/>
              </a:lnSpc>
              <a:spcBef>
                <a:spcPts val="0"/>
              </a:spcBef>
              <a:buFont typeface="Arial" panose="020B0604020202020204" pitchFamily="34" charset="0"/>
              <a:buChar char="•"/>
            </a:pPr>
            <a:r>
              <a:rPr lang="en-US" sz="1000" dirty="0"/>
              <a:t>Use ACE/DACL abuse to help avoid using RCE when possible</a:t>
            </a:r>
          </a:p>
          <a:p>
            <a:pPr marL="171450" indent="-171450">
              <a:lnSpc>
                <a:spcPct val="120000"/>
              </a:lnSpc>
              <a:spcBef>
                <a:spcPts val="0"/>
              </a:spcBef>
              <a:buFont typeface="Arial" panose="020B0604020202020204" pitchFamily="34" charset="0"/>
              <a:buChar char="•"/>
            </a:pPr>
            <a:r>
              <a:rPr lang="en-US" sz="1000" dirty="0"/>
              <a:t>Focus on info gathering and lateral movement techniques that don’t </a:t>
            </a:r>
            <a:r>
              <a:rPr lang="en-US" sz="1000" dirty="0" err="1"/>
              <a:t>comm</a:t>
            </a:r>
            <a:r>
              <a:rPr lang="en-US" sz="1000" dirty="0"/>
              <a:t> with the DC, like SQL </a:t>
            </a:r>
            <a:r>
              <a:rPr lang="en-US" sz="1000" dirty="0" err="1"/>
              <a:t>auth</a:t>
            </a:r>
            <a:r>
              <a:rPr lang="en-US" sz="1000" dirty="0"/>
              <a:t> and Silver Tickets</a:t>
            </a:r>
          </a:p>
          <a:p>
            <a:pPr marL="171450" indent="-171450">
              <a:lnSpc>
                <a:spcPct val="120000"/>
              </a:lnSpc>
              <a:spcBef>
                <a:spcPts val="0"/>
              </a:spcBef>
              <a:buFont typeface="Arial" panose="020B0604020202020204" pitchFamily="34" charset="0"/>
              <a:buChar char="•"/>
            </a:pPr>
            <a:r>
              <a:rPr lang="en-US" sz="1000" dirty="0" err="1"/>
              <a:t>Kerberoast</a:t>
            </a:r>
            <a:r>
              <a:rPr lang="en-US" sz="1000" dirty="0"/>
              <a:t> + Silver Ticker all the things</a:t>
            </a:r>
          </a:p>
          <a:p>
            <a:pPr marL="171450" indent="-171450">
              <a:lnSpc>
                <a:spcPct val="120000"/>
              </a:lnSpc>
              <a:spcBef>
                <a:spcPts val="0"/>
              </a:spcBef>
              <a:buFont typeface="Arial" panose="020B0604020202020204" pitchFamily="34" charset="0"/>
              <a:buChar char="•"/>
            </a:pPr>
            <a:r>
              <a:rPr lang="en-US" sz="1000" dirty="0"/>
              <a:t>Use AES for Over-PTH, Golden Tickets</a:t>
            </a:r>
          </a:p>
          <a:p>
            <a:pPr marL="171450" indent="-171450">
              <a:lnSpc>
                <a:spcPct val="120000"/>
              </a:lnSpc>
              <a:spcBef>
                <a:spcPts val="0"/>
              </a:spcBef>
              <a:buFont typeface="Arial" panose="020B0604020202020204" pitchFamily="34" charset="0"/>
              <a:buChar char="•"/>
            </a:pPr>
            <a:r>
              <a:rPr lang="en-US" sz="1000" dirty="0"/>
              <a:t>Abuse Forest Trusts</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75</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1853127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all these great people for their research, tools, and techniques</a:t>
            </a:r>
          </a:p>
          <a:p>
            <a:endParaRPr lang="en-US" dirty="0"/>
          </a:p>
          <a:p>
            <a:r>
              <a:rPr lang="en-US" dirty="0"/>
              <a:t>You can find the scripts on my Git, I’ll be putting out an updated version which can also be used against </a:t>
            </a:r>
            <a:r>
              <a:rPr lang="en-US" dirty="0" err="1"/>
              <a:t>Crowdstrike</a:t>
            </a:r>
            <a:r>
              <a:rPr lang="en-US" dirty="0"/>
              <a:t> shortly.</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76</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4273083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0513" y="490538"/>
            <a:ext cx="3956050" cy="2225675"/>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b="0" dirty="0"/>
              <a:t>Coming in Release 4 this Spring, Microsoft’s integrating tech from their </a:t>
            </a:r>
            <a:r>
              <a:rPr lang="en-US" b="0" dirty="0" err="1"/>
              <a:t>Hexadite</a:t>
            </a:r>
            <a:r>
              <a:rPr lang="en-US" b="0" dirty="0"/>
              <a:t> acquisition as well as further integration with the Security Graph and improvements for WMI logging.</a:t>
            </a:r>
          </a:p>
          <a:p>
            <a:endParaRPr lang="en-US" b="0" dirty="0"/>
          </a:p>
          <a:p>
            <a:r>
              <a:rPr lang="en-US" b="0" dirty="0"/>
              <a:t>What this means is we’ll start to see remediation capabilities built-in, from automatically quarantining boxes that lateral movement was identified, to automatically blocking C2 domains from Windows Firewall, etc.</a:t>
            </a:r>
          </a:p>
          <a:p>
            <a:endParaRPr lang="en-US" b="0" dirty="0"/>
          </a:p>
          <a:p>
            <a:r>
              <a:rPr lang="en-US" b="0" dirty="0"/>
              <a:t>So from that one infection, ATP analyzed thousands of files, services, and IPs between the two devices it new the malware was on, then auto remediated the infection.</a:t>
            </a:r>
          </a:p>
          <a:p>
            <a:endParaRPr lang="en-US" b="0" dirty="0"/>
          </a:p>
          <a:p>
            <a:r>
              <a:rPr lang="en-US" b="0" dirty="0"/>
              <a:t>So far from automating defenders out of a job, I think it will help smaller teams augment their Blue Teams and allow them to focus on learning how to detect more advanced attackers that will be looking to evade, degrade, and block these new capabilities.</a:t>
            </a:r>
            <a:endParaRPr lang="en-US" b="1" dirty="0"/>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8</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621993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actually look at Advanced Threat Protection in play.</a:t>
            </a:r>
          </a:p>
        </p:txBody>
      </p:sp>
      <p:sp>
        <p:nvSpPr>
          <p:cNvPr id="4" name="Date Placeholder 3"/>
          <p:cNvSpPr>
            <a:spLocks noGrp="1"/>
          </p:cNvSpPr>
          <p:nvPr>
            <p:ph type="dt" idx="10"/>
          </p:nvPr>
        </p:nvSpPr>
        <p:spPr/>
        <p:txBody>
          <a:bodyPr/>
          <a:lstStyle/>
          <a:p>
            <a:pPr>
              <a:defRPr/>
            </a:pPr>
            <a:fld id="{9DDA173A-4B37-473D-BA49-760DD514A3F3}" type="datetime1">
              <a:rPr lang="en-US" smtClean="0"/>
              <a:t>12/11/2017</a:t>
            </a:fld>
            <a:endParaRPr lang="en-US" dirty="0"/>
          </a:p>
        </p:txBody>
      </p:sp>
      <p:sp>
        <p:nvSpPr>
          <p:cNvPr id="5" name="Slide Number Placeholder 4"/>
          <p:cNvSpPr>
            <a:spLocks noGrp="1"/>
          </p:cNvSpPr>
          <p:nvPr>
            <p:ph type="sldNum" sz="quarter" idx="11"/>
          </p:nvPr>
        </p:nvSpPr>
        <p:spPr/>
        <p:txBody>
          <a:bodyPr/>
          <a:lstStyle/>
          <a:p>
            <a:pPr lvl="1">
              <a:defRPr/>
            </a:pPr>
            <a:r>
              <a:rPr lang="en-US"/>
              <a:t>	</a:t>
            </a:r>
            <a:fld id="{DD817518-FB06-4843-9B46-F72D174830EE}" type="slidenum">
              <a:rPr lang="en-US" smtClean="0"/>
              <a:pPr lvl="1">
                <a:defRPr/>
              </a:pPr>
              <a:t>9</a:t>
            </a:fld>
            <a:r>
              <a:rPr lang="en-US"/>
              <a:t>	IBM SECURITY</a:t>
            </a:r>
            <a:endParaRPr lang="en-US" dirty="0"/>
          </a:p>
        </p:txBody>
      </p:sp>
      <p:sp>
        <p:nvSpPr>
          <p:cNvPr id="6" name="Header Placeholder 5"/>
          <p:cNvSpPr>
            <a:spLocks noGrp="1"/>
          </p:cNvSpPr>
          <p:nvPr>
            <p:ph type="hdr" sz="quarter" idx="12"/>
          </p:nvPr>
        </p:nvSpPr>
        <p:spPr/>
        <p:txBody>
          <a:bodyPr/>
          <a:lstStyle/>
          <a:p>
            <a:endParaRPr lang="en-US" dirty="0"/>
          </a:p>
        </p:txBody>
      </p:sp>
    </p:spTree>
    <p:extLst>
      <p:ext uri="{BB962C8B-B14F-4D97-AF65-F5344CB8AC3E}">
        <p14:creationId xmlns:p14="http://schemas.microsoft.com/office/powerpoint/2010/main" val="2202980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rgbClr val="1D364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1627" y="1316432"/>
            <a:ext cx="9167869" cy="1252654"/>
          </a:xfrm>
        </p:spPr>
        <p:txBody>
          <a:bodyPr lIns="0" tIns="0" rIns="0" bIns="0" anchor="b" anchorCtr="0">
            <a:noAutofit/>
          </a:bodyPr>
          <a:lstStyle>
            <a:lvl1pPr algn="l">
              <a:lnSpc>
                <a:spcPct val="90000"/>
              </a:lnSpc>
              <a:defRPr sz="4889" b="1" baseline="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hasCustomPrompt="1"/>
          </p:nvPr>
        </p:nvSpPr>
        <p:spPr>
          <a:xfrm>
            <a:off x="509700" y="2744144"/>
            <a:ext cx="9140536" cy="315170"/>
          </a:xfrm>
          <a:prstGeom prst="rect">
            <a:avLst/>
          </a:prstGeom>
        </p:spPr>
        <p:txBody>
          <a:bodyPr lIns="0" tIns="0" rIns="0" bIns="0" anchor="t" anchorCtr="0">
            <a:normAutofit/>
          </a:bodyPr>
          <a:lstStyle>
            <a:lvl1pPr marL="0" indent="0" algn="l">
              <a:lnSpc>
                <a:spcPct val="100000"/>
              </a:lnSpc>
              <a:spcBef>
                <a:spcPts val="0"/>
              </a:spcBef>
              <a:buNone/>
              <a:defRPr sz="1667" b="0" cap="all" baseline="0">
                <a:solidFill>
                  <a:schemeClr val="bg1"/>
                </a:solidFill>
                <a:latin typeface="Arial" panose="020B0604020202020204" pitchFamily="34" charset="0"/>
                <a:cs typeface="Arial" panose="020B0604020202020204" pitchFamily="34" charset="0"/>
              </a:defRPr>
            </a:lvl1pPr>
            <a:lvl2pPr marL="380996" indent="0" algn="ctr">
              <a:buNone/>
              <a:defRPr sz="1667"/>
            </a:lvl2pPr>
            <a:lvl3pPr marL="761992" indent="0" algn="ctr">
              <a:buNone/>
              <a:defRPr sz="1500"/>
            </a:lvl3pPr>
            <a:lvl4pPr marL="1142989" indent="0" algn="ctr">
              <a:buNone/>
              <a:defRPr sz="1333"/>
            </a:lvl4pPr>
            <a:lvl5pPr marL="1523985" indent="0" algn="ctr">
              <a:buNone/>
              <a:defRPr sz="1333"/>
            </a:lvl5pPr>
            <a:lvl6pPr marL="1904981" indent="0" algn="ctr">
              <a:buNone/>
              <a:defRPr sz="1333"/>
            </a:lvl6pPr>
            <a:lvl7pPr marL="2285977" indent="0" algn="ctr">
              <a:buNone/>
              <a:defRPr sz="1333"/>
            </a:lvl7pPr>
            <a:lvl8pPr marL="2666973" indent="0" algn="ctr">
              <a:buNone/>
              <a:defRPr sz="1333"/>
            </a:lvl8pPr>
            <a:lvl9pPr marL="3047970" indent="0" algn="ctr">
              <a:buNone/>
              <a:defRPr sz="1333"/>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505078" y="3868167"/>
            <a:ext cx="7894440" cy="261412"/>
          </a:xfrm>
          <a:prstGeom prst="rect">
            <a:avLst/>
          </a:prstGeom>
        </p:spPr>
        <p:txBody>
          <a:bodyPr lIns="0" tIns="0" rIns="0" bIns="0" anchor="b" anchorCtr="0">
            <a:noAutofit/>
          </a:bodyPr>
          <a:lstStyle>
            <a:lvl1pPr marL="0" indent="0">
              <a:lnSpc>
                <a:spcPct val="100000"/>
              </a:lnSpc>
              <a:spcBef>
                <a:spcPts val="0"/>
              </a:spcBef>
              <a:buFontTx/>
              <a:buNone/>
              <a:defRPr sz="1667" b="1" baseline="0">
                <a:solidFill>
                  <a:schemeClr val="bg1"/>
                </a:solidFill>
                <a:latin typeface="Arial" panose="020B0604020202020204" pitchFamily="34" charset="0"/>
                <a:cs typeface="Arial" panose="020B0604020202020204" pitchFamily="34" charset="0"/>
              </a:defRPr>
            </a:lvl1pPr>
            <a:lvl2pPr marL="380996" indent="0">
              <a:buFontTx/>
              <a:buNone/>
              <a:defRPr/>
            </a:lvl2pPr>
            <a:lvl3pPr marL="761992" indent="0">
              <a:buFontTx/>
              <a:buNone/>
              <a:defRPr/>
            </a:lvl3pPr>
            <a:lvl4pPr marL="1142989" indent="0">
              <a:buFontTx/>
              <a:buNone/>
              <a:defRPr/>
            </a:lvl4pPr>
            <a:lvl5pPr marL="1523985"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505078" y="5093301"/>
            <a:ext cx="3314484" cy="182880"/>
          </a:xfrm>
          <a:prstGeom prst="rect">
            <a:avLst/>
          </a:prstGeom>
        </p:spPr>
        <p:txBody>
          <a:bodyPr wrap="none" lIns="0" tIns="0" rIns="0" bIns="0" anchor="b" anchorCtr="0">
            <a:noAutofit/>
          </a:bodyPr>
          <a:lstStyle>
            <a:lvl1pPr marL="0" indent="0" algn="l">
              <a:lnSpc>
                <a:spcPct val="100000"/>
              </a:lnSpc>
              <a:buFontTx/>
              <a:buNone/>
              <a:defRPr sz="1111" i="0">
                <a:solidFill>
                  <a:schemeClr val="bg1"/>
                </a:solidFill>
              </a:defRPr>
            </a:lvl1pPr>
            <a:lvl2pPr marL="195789" indent="0" algn="r">
              <a:buFontTx/>
              <a:buNone/>
              <a:defRPr sz="1556" i="1"/>
            </a:lvl2pPr>
            <a:lvl3pPr marL="426857" indent="0" algn="r">
              <a:buFontTx/>
              <a:buNone/>
              <a:defRPr sz="1556" i="1"/>
            </a:lvl3pPr>
            <a:lvl4pPr marL="580314" indent="0" algn="r">
              <a:buFontTx/>
              <a:buNone/>
              <a:defRPr sz="1556" i="1"/>
            </a:lvl4pPr>
            <a:lvl5pPr marL="774340" indent="0" algn="r">
              <a:buFontTx/>
              <a:buNone/>
              <a:defRPr sz="1556"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505078" y="4144789"/>
            <a:ext cx="7894440" cy="223312"/>
          </a:xfrm>
          <a:prstGeom prst="rect">
            <a:avLst/>
          </a:prstGeom>
        </p:spPr>
        <p:txBody>
          <a:bodyPr lIns="0" tIns="0" rIns="0" bIns="0" anchor="t" anchorCtr="0">
            <a:normAutofit/>
          </a:bodyPr>
          <a:lstStyle>
            <a:lvl1pPr marL="0" marR="0" indent="0" algn="l" defTabSz="761992" rtl="0" eaLnBrk="1" fontAlgn="auto" latinLnBrk="0" hangingPunct="1">
              <a:lnSpc>
                <a:spcPct val="100000"/>
              </a:lnSpc>
              <a:spcBef>
                <a:spcPts val="0"/>
              </a:spcBef>
              <a:spcAft>
                <a:spcPts val="0"/>
              </a:spcAft>
              <a:buClr>
                <a:schemeClr val="tx2"/>
              </a:buClr>
              <a:buSzTx/>
              <a:buFontTx/>
              <a:buNone/>
              <a:tabLst/>
              <a:defRPr sz="1222" b="0" baseline="0">
                <a:solidFill>
                  <a:schemeClr val="bg1"/>
                </a:solidFill>
                <a:latin typeface="Arial" panose="020B0604020202020204" pitchFamily="34" charset="0"/>
                <a:cs typeface="Arial" panose="020B0604020202020204" pitchFamily="34" charset="0"/>
              </a:defRPr>
            </a:lvl1pPr>
            <a:lvl2pPr marL="380996" indent="0">
              <a:buFontTx/>
              <a:buNone/>
              <a:defRPr/>
            </a:lvl2pPr>
            <a:lvl3pPr marL="761992" indent="0">
              <a:buFontTx/>
              <a:buNone/>
              <a:defRPr/>
            </a:lvl3pPr>
            <a:lvl4pPr marL="1142989" indent="0">
              <a:buFontTx/>
              <a:buNone/>
              <a:defRPr/>
            </a:lvl4pPr>
            <a:lvl5pPr marL="1523985"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6882483" y="5093301"/>
            <a:ext cx="1264163" cy="182880"/>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761992">
              <a:spcBef>
                <a:spcPts val="667"/>
              </a:spcBef>
              <a:buClr>
                <a:schemeClr val="tx2"/>
              </a:buClr>
            </a:pPr>
            <a:endParaRPr lang="en-US" dirty="0"/>
          </a:p>
        </p:txBody>
      </p:sp>
      <p:pic>
        <p:nvPicPr>
          <p:cNvPr id="10" name="Picture 9"/>
          <p:cNvPicPr>
            <a:picLocks noChangeAspect="1"/>
          </p:cNvPicPr>
          <p:nvPr/>
        </p:nvPicPr>
        <p:blipFill rotWithShape="1">
          <a:blip r:embed="rId2"/>
          <a:srcRect l="14569" t="26753" r="14569" b="26753"/>
          <a:stretch/>
        </p:blipFill>
        <p:spPr>
          <a:xfrm>
            <a:off x="508001" y="425997"/>
            <a:ext cx="1409263" cy="371860"/>
          </a:xfrm>
          <a:prstGeom prst="rect">
            <a:avLst/>
          </a:prstGeom>
        </p:spPr>
      </p:pic>
      <p:cxnSp>
        <p:nvCxnSpPr>
          <p:cNvPr id="17" name="Straight Connector 16"/>
          <p:cNvCxnSpPr/>
          <p:nvPr userDrawn="1"/>
        </p:nvCxnSpPr>
        <p:spPr>
          <a:xfrm>
            <a:off x="505078" y="3709266"/>
            <a:ext cx="843280"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srcRect l="-14222" t="-34103" r="-8052" b="-9221"/>
          <a:stretch/>
        </p:blipFill>
        <p:spPr>
          <a:xfrm>
            <a:off x="8776139" y="4887310"/>
            <a:ext cx="1004533" cy="398082"/>
          </a:xfrm>
          <a:prstGeom prst="rect">
            <a:avLst/>
          </a:prstGeom>
          <a:noFill/>
        </p:spPr>
      </p:pic>
      <p:pic>
        <p:nvPicPr>
          <p:cNvPr id="12" name="Picture 11" descr="IBM Security 8BarWave BL60.png"/>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rot="10800000">
            <a:off x="6350000" y="2743200"/>
            <a:ext cx="3810000" cy="2171700"/>
          </a:xfrm>
          <a:prstGeom prst="rect">
            <a:avLst/>
          </a:prstGeom>
        </p:spPr>
      </p:pic>
    </p:spTree>
    <p:extLst>
      <p:ext uri="{BB962C8B-B14F-4D97-AF65-F5344CB8AC3E}">
        <p14:creationId xmlns:p14="http://schemas.microsoft.com/office/powerpoint/2010/main" val="2605553064"/>
      </p:ext>
    </p:extLst>
  </p:cSld>
  <p:clrMapOvr>
    <a:masterClrMapping/>
  </p:clrMapOvr>
  <p:extLst mod="1">
    <p:ext uri="{DCECCB84-F9BA-43D5-87BE-67443E8EF086}">
      <p15:sldGuideLst xmlns:p15="http://schemas.microsoft.com/office/powerpoint/2012/main">
        <p15:guide id="1" orient="horz" pos="3432" userDrawn="1">
          <p15:clr>
            <a:srgbClr val="FBAE40"/>
          </p15:clr>
        </p15:guide>
        <p15:guide id="2" pos="3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Data-driven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hart Placeholder 4"/>
          <p:cNvSpPr>
            <a:spLocks noGrp="1"/>
          </p:cNvSpPr>
          <p:nvPr>
            <p:ph type="chart" sz="quarter" idx="14"/>
          </p:nvPr>
        </p:nvSpPr>
        <p:spPr>
          <a:xfrm>
            <a:off x="508000" y="914400"/>
            <a:ext cx="9142948" cy="4114800"/>
          </a:xfrm>
          <a:prstGeom prst="rect">
            <a:avLst/>
          </a:prstGeom>
        </p:spPr>
        <p:txBody>
          <a:bodyPr/>
          <a:lstStyle>
            <a:lvl1pPr marL="0" indent="0" algn="ctr">
              <a:buFontTx/>
              <a:buNone/>
              <a:defRPr cap="none" baseline="0">
                <a:solidFill>
                  <a:schemeClr val="tx1"/>
                </a:solidFill>
              </a:defRPr>
            </a:lvl1pPr>
          </a:lstStyle>
          <a:p>
            <a:r>
              <a:rPr lang="en-US" dirty="0"/>
              <a:t>Click icon to add chart</a:t>
            </a:r>
          </a:p>
        </p:txBody>
      </p:sp>
      <p:sp>
        <p:nvSpPr>
          <p:cNvPr id="4" name="Footer Placeholder 3"/>
          <p:cNvSpPr>
            <a:spLocks noGrp="1"/>
          </p:cNvSpPr>
          <p:nvPr>
            <p:ph type="ftr" sz="quarter" idx="15"/>
          </p:nvPr>
        </p:nvSpPr>
        <p:spPr/>
        <p:txBody>
          <a:bodyPr/>
          <a:lstStyle/>
          <a:p>
            <a:pPr defTabSz="761992">
              <a:lnSpc>
                <a:spcPct val="90000"/>
              </a:lnSpc>
              <a:spcBef>
                <a:spcPts val="667"/>
              </a:spcBef>
              <a:buClr>
                <a:srgbClr val="1D3649"/>
              </a:buClr>
            </a:pPr>
            <a:endParaRPr lang="en-US">
              <a:solidFill>
                <a:srgbClr val="FFFFFF"/>
              </a:solidFill>
            </a:endParaRPr>
          </a:p>
        </p:txBody>
      </p:sp>
    </p:spTree>
    <p:extLst>
      <p:ext uri="{BB962C8B-B14F-4D97-AF65-F5344CB8AC3E}">
        <p14:creationId xmlns:p14="http://schemas.microsoft.com/office/powerpoint/2010/main" val="86673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3048370" y="3969964"/>
            <a:ext cx="6603641" cy="259136"/>
          </a:xfrm>
          <a:prstGeom prst="rect">
            <a:avLst/>
          </a:prstGeom>
        </p:spPr>
        <p:txBody>
          <a:bodyPr tIns="0" bIns="0"/>
          <a:lstStyle>
            <a:lvl1pPr marL="0" indent="0">
              <a:spcBef>
                <a:spcPts val="0"/>
              </a:spcBef>
              <a:buFontTx/>
              <a:buNone/>
              <a:defRPr cap="none" baseline="0">
                <a:solidFill>
                  <a:srgbClr val="1D3649"/>
                </a:solidFill>
              </a:defRPr>
            </a:lvl1pPr>
            <a:lvl2pPr marL="195789" indent="0">
              <a:buFontTx/>
              <a:buNone/>
              <a:defRPr/>
            </a:lvl2pPr>
            <a:lvl3pPr marL="426857" indent="0">
              <a:buFontTx/>
              <a:buNone/>
              <a:defRPr/>
            </a:lvl3pPr>
            <a:lvl4pPr marL="580314" indent="0">
              <a:buFontTx/>
              <a:buNone/>
              <a:defRPr/>
            </a:lvl4pPr>
            <a:lvl5pPr marL="774340" indent="0">
              <a:buFontTx/>
              <a:buNone/>
              <a:defRPr/>
            </a:lvl5pPr>
          </a:lstStyle>
          <a:p>
            <a:pPr lvl="0"/>
            <a:r>
              <a:rPr lang="en-US" dirty="0"/>
              <a:t>Click to edit author’s title</a:t>
            </a:r>
          </a:p>
        </p:txBody>
      </p:sp>
      <p:pic>
        <p:nvPicPr>
          <p:cNvPr id="4" name="Picture 3"/>
          <p:cNvPicPr>
            <a:picLocks noChangeAspect="1"/>
          </p:cNvPicPr>
          <p:nvPr userDrawn="1"/>
        </p:nvPicPr>
        <p:blipFill rotWithShape="1">
          <a:blip r:embed="rId2"/>
          <a:srcRect l="9787" t="10247" r="9787" b="10247"/>
          <a:stretch/>
        </p:blipFill>
        <p:spPr>
          <a:xfrm>
            <a:off x="162036" y="1287780"/>
            <a:ext cx="3049563" cy="2095138"/>
          </a:xfrm>
          <a:prstGeom prst="rect">
            <a:avLst/>
          </a:prstGeom>
        </p:spPr>
      </p:pic>
      <p:sp>
        <p:nvSpPr>
          <p:cNvPr id="12" name="Title 11"/>
          <p:cNvSpPr>
            <a:spLocks noGrp="1"/>
          </p:cNvSpPr>
          <p:nvPr userDrawn="1">
            <p:ph type="title" hasCustomPrompt="1"/>
          </p:nvPr>
        </p:nvSpPr>
        <p:spPr>
          <a:xfrm>
            <a:off x="3048000" y="1375736"/>
            <a:ext cx="6604000" cy="1917383"/>
          </a:xfrm>
        </p:spPr>
        <p:txBody>
          <a:bodyPr anchor="b" anchorCtr="0">
            <a:noAutofit/>
          </a:bodyPr>
          <a:lstStyle>
            <a:lvl1pPr>
              <a:lnSpc>
                <a:spcPct val="100000"/>
              </a:lnSpc>
              <a:defRPr sz="3556">
                <a:solidFill>
                  <a:srgbClr val="1D3649"/>
                </a:solidFill>
              </a:defRPr>
            </a:lvl1pPr>
          </a:lstStyle>
          <a:p>
            <a:r>
              <a:rPr lang="en-US" dirty="0"/>
              <a:t>Click to edit quote.”</a:t>
            </a:r>
          </a:p>
        </p:txBody>
      </p:sp>
      <p:sp>
        <p:nvSpPr>
          <p:cNvPr id="5" name="Text Placeholder 4"/>
          <p:cNvSpPr>
            <a:spLocks noGrp="1"/>
          </p:cNvSpPr>
          <p:nvPr>
            <p:ph type="body" sz="quarter" idx="11" hasCustomPrompt="1"/>
          </p:nvPr>
        </p:nvSpPr>
        <p:spPr>
          <a:xfrm>
            <a:off x="3048370" y="3771900"/>
            <a:ext cx="6603641" cy="198065"/>
          </a:xfrm>
          <a:prstGeom prst="rect">
            <a:avLst/>
          </a:prstGeom>
        </p:spPr>
        <p:txBody>
          <a:bodyPr tIns="0" bIns="0" anchor="b" anchorCtr="0"/>
          <a:lstStyle>
            <a:lvl1pPr marL="0" indent="0">
              <a:spcBef>
                <a:spcPts val="0"/>
              </a:spcBef>
              <a:buFontTx/>
              <a:buNone/>
              <a:defRPr cap="all" baseline="0">
                <a:solidFill>
                  <a:srgbClr val="1D3649"/>
                </a:solidFill>
              </a:defRPr>
            </a:lvl1pPr>
            <a:lvl2pPr marL="195789" indent="0">
              <a:buFontTx/>
              <a:buNone/>
              <a:defRPr/>
            </a:lvl2pPr>
            <a:lvl3pPr marL="426857" indent="0">
              <a:buFontTx/>
              <a:buNone/>
              <a:defRPr/>
            </a:lvl3pPr>
            <a:lvl4pPr marL="580314" indent="0">
              <a:buFontTx/>
              <a:buNone/>
              <a:defRPr/>
            </a:lvl4pPr>
            <a:lvl5pPr marL="774340" indent="0">
              <a:buFontTx/>
              <a:buNone/>
              <a:defRPr/>
            </a:lvl5pPr>
          </a:lstStyle>
          <a:p>
            <a:pPr lvl="0"/>
            <a:r>
              <a:rPr lang="en-US" dirty="0"/>
              <a:t>Click to edit author’s name</a:t>
            </a:r>
          </a:p>
        </p:txBody>
      </p:sp>
      <p:sp>
        <p:nvSpPr>
          <p:cNvPr id="2" name="Footer Placeholder 1"/>
          <p:cNvSpPr>
            <a:spLocks noGrp="1"/>
          </p:cNvSpPr>
          <p:nvPr>
            <p:ph type="ftr" sz="quarter" idx="14"/>
          </p:nvPr>
        </p:nvSpPr>
        <p:spPr/>
        <p:txBody>
          <a:bodyPr/>
          <a:lstStyle/>
          <a:p>
            <a:pPr defTabSz="761992">
              <a:lnSpc>
                <a:spcPct val="90000"/>
              </a:lnSpc>
              <a:spcBef>
                <a:spcPts val="667"/>
              </a:spcBef>
              <a:buClr>
                <a:srgbClr val="1D3649"/>
              </a:buClr>
            </a:pPr>
            <a:endParaRPr lang="en-US">
              <a:solidFill>
                <a:srgbClr val="FFFFFF"/>
              </a:solidFill>
            </a:endParaRPr>
          </a:p>
        </p:txBody>
      </p:sp>
    </p:spTree>
    <p:extLst>
      <p:ext uri="{BB962C8B-B14F-4D97-AF65-F5344CB8AC3E}">
        <p14:creationId xmlns:p14="http://schemas.microsoft.com/office/powerpoint/2010/main" val="285497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defTabSz="761992">
              <a:lnSpc>
                <a:spcPct val="90000"/>
              </a:lnSpc>
              <a:spcBef>
                <a:spcPts val="667"/>
              </a:spcBef>
              <a:buClr>
                <a:srgbClr val="1D3649"/>
              </a:buClr>
            </a:pPr>
            <a:endParaRPr lang="en-US">
              <a:solidFill>
                <a:srgbClr val="FFFFFF"/>
              </a:solidFill>
            </a:endParaRPr>
          </a:p>
        </p:txBody>
      </p:sp>
    </p:spTree>
    <p:extLst>
      <p:ext uri="{BB962C8B-B14F-4D97-AF65-F5344CB8AC3E}">
        <p14:creationId xmlns:p14="http://schemas.microsoft.com/office/powerpoint/2010/main" val="1412804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Pr>
        <a:solidFill>
          <a:srgbClr val="1D3649"/>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81724" y="1708252"/>
            <a:ext cx="9176816" cy="1060111"/>
          </a:xfrm>
        </p:spPr>
        <p:txBody>
          <a:bodyPr>
            <a:noAutofit/>
          </a:bodyPr>
          <a:lstStyle>
            <a:lvl1pPr>
              <a:lnSpc>
                <a:spcPct val="85000"/>
              </a:lnSpc>
              <a:defRPr sz="4889" b="1" baseline="0">
                <a:solidFill>
                  <a:schemeClr val="bg1"/>
                </a:solidFill>
              </a:defRPr>
            </a:lvl1pPr>
          </a:lstStyle>
          <a:p>
            <a:r>
              <a:rPr lang="en-US" dirty="0"/>
              <a:t>Edit master section title</a:t>
            </a:r>
          </a:p>
        </p:txBody>
      </p:sp>
      <p:sp>
        <p:nvSpPr>
          <p:cNvPr id="29" name="Text Placeholder 28"/>
          <p:cNvSpPr>
            <a:spLocks noGrp="1"/>
          </p:cNvSpPr>
          <p:nvPr userDrawn="1">
            <p:ph type="body" sz="quarter" idx="13"/>
          </p:nvPr>
        </p:nvSpPr>
        <p:spPr>
          <a:xfrm>
            <a:off x="507734" y="1488338"/>
            <a:ext cx="9141761" cy="259328"/>
          </a:xfrm>
          <a:prstGeom prst="rect">
            <a:avLst/>
          </a:prstGeom>
        </p:spPr>
        <p:txBody>
          <a:bodyPr lIns="0" tIns="0" rIns="0" bIns="0" anchor="t" anchorCtr="0">
            <a:normAutofit/>
          </a:bodyPr>
          <a:lstStyle>
            <a:lvl1pPr marL="0" indent="0">
              <a:lnSpc>
                <a:spcPct val="100000"/>
              </a:lnSpc>
              <a:buFontTx/>
              <a:buNone/>
              <a:defRPr sz="1556" cap="all" baseline="0">
                <a:solidFill>
                  <a:schemeClr val="bg1"/>
                </a:solidFill>
              </a:defRPr>
            </a:lvl1pPr>
            <a:lvl2pPr marL="195789" indent="0">
              <a:buFontTx/>
              <a:buNone/>
              <a:defRPr sz="1333">
                <a:solidFill>
                  <a:schemeClr val="bg1"/>
                </a:solidFill>
              </a:defRPr>
            </a:lvl2pPr>
            <a:lvl3pPr marL="426857" indent="0">
              <a:buFontTx/>
              <a:buNone/>
              <a:defRPr sz="1333">
                <a:solidFill>
                  <a:schemeClr val="bg1"/>
                </a:solidFill>
              </a:defRPr>
            </a:lvl3pPr>
            <a:lvl4pPr marL="580314" indent="0">
              <a:buFontTx/>
              <a:buNone/>
              <a:defRPr sz="1333">
                <a:solidFill>
                  <a:schemeClr val="bg1"/>
                </a:solidFill>
              </a:defRPr>
            </a:lvl4pPr>
            <a:lvl5pPr marL="774340" indent="0">
              <a:buFontTx/>
              <a:buNone/>
              <a:defRPr sz="1333">
                <a:solidFill>
                  <a:schemeClr val="bg1"/>
                </a:solidFill>
              </a:defRPr>
            </a:lvl5pPr>
          </a:lstStyle>
          <a:p>
            <a:pPr lvl="0"/>
            <a:endParaRPr lang="en-US" dirty="0"/>
          </a:p>
        </p:txBody>
      </p:sp>
      <p:cxnSp>
        <p:nvCxnSpPr>
          <p:cNvPr id="8" name="Straight Connector 7"/>
          <p:cNvCxnSpPr/>
          <p:nvPr userDrawn="1"/>
        </p:nvCxnSpPr>
        <p:spPr>
          <a:xfrm>
            <a:off x="505078" y="1288832"/>
            <a:ext cx="843280"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7" name="Picture 6" descr="IBM Security 8BarWave BL60.pn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0800000">
            <a:off x="6350000" y="3086100"/>
            <a:ext cx="3810000" cy="2171700"/>
          </a:xfrm>
          <a:prstGeom prst="rect">
            <a:avLst/>
          </a:prstGeom>
        </p:spPr>
      </p:pic>
    </p:spTree>
    <p:extLst>
      <p:ext uri="{BB962C8B-B14F-4D97-AF65-F5344CB8AC3E}">
        <p14:creationId xmlns:p14="http://schemas.microsoft.com/office/powerpoint/2010/main" val="1675302474"/>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solidFill>
        <a:effectLst/>
      </p:bgPr>
    </p:bg>
    <p:spTree>
      <p:nvGrpSpPr>
        <p:cNvPr id="1" name=""/>
        <p:cNvGrpSpPr/>
        <p:nvPr/>
      </p:nvGrpSpPr>
      <p:grpSpPr>
        <a:xfrm>
          <a:off x="0" y="0"/>
          <a:ext cx="0" cy="0"/>
          <a:chOff x="0" y="0"/>
          <a:chExt cx="0" cy="0"/>
        </a:xfrm>
      </p:grpSpPr>
      <p:grpSp>
        <p:nvGrpSpPr>
          <p:cNvPr id="6" name="Group 5"/>
          <p:cNvGrpSpPr/>
          <p:nvPr userDrawn="1"/>
        </p:nvGrpSpPr>
        <p:grpSpPr>
          <a:xfrm>
            <a:off x="0" y="1"/>
            <a:ext cx="10160000" cy="2922035"/>
            <a:chOff x="0" y="0"/>
            <a:chExt cx="9144000" cy="2922035"/>
          </a:xfrm>
        </p:grpSpPr>
        <p:cxnSp>
          <p:nvCxnSpPr>
            <p:cNvPr id="15" name="Straight Connector 14"/>
            <p:cNvCxnSpPr/>
            <p:nvPr userDrawn="1"/>
          </p:nvCxnSpPr>
          <p:spPr>
            <a:xfrm>
              <a:off x="454570" y="2922035"/>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
          <p:nvSpPr>
            <p:cNvPr id="3" name="Rectangle 2"/>
            <p:cNvSpPr/>
            <p:nvPr userDrawn="1"/>
          </p:nvSpPr>
          <p:spPr>
            <a:xfrm>
              <a:off x="0" y="0"/>
              <a:ext cx="9144000" cy="2880360"/>
            </a:xfrm>
            <a:prstGeom prst="rect">
              <a:avLst/>
            </a:prstGeom>
            <a:solidFill>
              <a:srgbClr val="1D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a:p>
          </p:txBody>
        </p:sp>
      </p:grpSp>
      <p:sp>
        <p:nvSpPr>
          <p:cNvPr id="19" name="Title 1"/>
          <p:cNvSpPr txBox="1">
            <a:spLocks/>
          </p:cNvSpPr>
          <p:nvPr userDrawn="1"/>
        </p:nvSpPr>
        <p:spPr>
          <a:xfrm>
            <a:off x="416036" y="3899591"/>
            <a:ext cx="644071"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4000" b="1" dirty="0">
                <a:solidFill>
                  <a:schemeClr val="accent1"/>
                </a:solidFill>
              </a:rPr>
              <a:t>01</a:t>
            </a:r>
          </a:p>
        </p:txBody>
      </p:sp>
      <p:sp>
        <p:nvSpPr>
          <p:cNvPr id="20" name="Title 1"/>
          <p:cNvSpPr txBox="1">
            <a:spLocks/>
          </p:cNvSpPr>
          <p:nvPr userDrawn="1"/>
        </p:nvSpPr>
        <p:spPr>
          <a:xfrm>
            <a:off x="3527259" y="3899591"/>
            <a:ext cx="644071"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4000" b="1" dirty="0">
                <a:solidFill>
                  <a:schemeClr val="accent1"/>
                </a:solidFill>
              </a:rPr>
              <a:t>02</a:t>
            </a:r>
          </a:p>
        </p:txBody>
      </p:sp>
      <p:sp>
        <p:nvSpPr>
          <p:cNvPr id="22" name="Title 1"/>
          <p:cNvSpPr txBox="1">
            <a:spLocks/>
          </p:cNvSpPr>
          <p:nvPr userDrawn="1"/>
        </p:nvSpPr>
        <p:spPr>
          <a:xfrm>
            <a:off x="6614102" y="3899591"/>
            <a:ext cx="644071" cy="548640"/>
          </a:xfrm>
          <a:prstGeom prst="rect">
            <a:avLst/>
          </a:prstGeom>
        </p:spPr>
        <p:txBody>
          <a:bodyPr vert="horz" lIns="0" tIns="0" rIns="0" bIns="0" rtlCol="0" anchor="b" anchorCtr="0">
            <a:noAutofit/>
          </a:bodyPr>
          <a:lstStyle>
            <a:lvl1pPr algn="l" defTabSz="6858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gn="r" fontAlgn="auto">
              <a:lnSpc>
                <a:spcPct val="100000"/>
              </a:lnSpc>
              <a:spcAft>
                <a:spcPts val="0"/>
              </a:spcAft>
            </a:pPr>
            <a:r>
              <a:rPr lang="en-US" sz="4000" b="1" dirty="0">
                <a:solidFill>
                  <a:schemeClr val="accent1"/>
                </a:solidFill>
              </a:rPr>
              <a:t>03</a:t>
            </a:r>
          </a:p>
        </p:txBody>
      </p:sp>
      <p:sp>
        <p:nvSpPr>
          <p:cNvPr id="37" name="Text Placeholder 36"/>
          <p:cNvSpPr>
            <a:spLocks noGrp="1"/>
          </p:cNvSpPr>
          <p:nvPr userDrawn="1">
            <p:ph type="body" sz="quarter" idx="14" hasCustomPrompt="1"/>
          </p:nvPr>
        </p:nvSpPr>
        <p:spPr>
          <a:xfrm>
            <a:off x="1118066" y="4000500"/>
            <a:ext cx="2282559"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95789" indent="0">
              <a:buFontTx/>
              <a:buNone/>
              <a:defRPr/>
            </a:lvl2pPr>
            <a:lvl3pPr marL="426857" indent="0">
              <a:buFontTx/>
              <a:buNone/>
              <a:defRPr/>
            </a:lvl3pPr>
            <a:lvl4pPr marL="580314" indent="0">
              <a:buFontTx/>
              <a:buNone/>
              <a:defRPr/>
            </a:lvl4pPr>
            <a:lvl5pPr marL="774340" indent="0">
              <a:buFontTx/>
              <a:buNone/>
              <a:defRPr/>
            </a:lvl5pPr>
          </a:lstStyle>
          <a:p>
            <a:pPr lvl="0"/>
            <a:r>
              <a:rPr lang="en-US" dirty="0"/>
              <a:t>Edit master text</a:t>
            </a:r>
          </a:p>
        </p:txBody>
      </p:sp>
      <p:sp>
        <p:nvSpPr>
          <p:cNvPr id="40" name="Text Placeholder 39"/>
          <p:cNvSpPr>
            <a:spLocks noGrp="1"/>
          </p:cNvSpPr>
          <p:nvPr userDrawn="1">
            <p:ph type="body" sz="quarter" idx="15" hasCustomPrompt="1"/>
          </p:nvPr>
        </p:nvSpPr>
        <p:spPr>
          <a:xfrm>
            <a:off x="4284516" y="4000500"/>
            <a:ext cx="2283843"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95789" indent="0">
              <a:buFontTx/>
              <a:buNone/>
              <a:defRPr/>
            </a:lvl2pPr>
            <a:lvl3pPr marL="426857" indent="0">
              <a:buFontTx/>
              <a:buNone/>
              <a:defRPr/>
            </a:lvl3pPr>
            <a:lvl4pPr marL="580314" indent="0">
              <a:buFontTx/>
              <a:buNone/>
              <a:defRPr/>
            </a:lvl4pPr>
            <a:lvl5pPr marL="774340" indent="0">
              <a:buFontTx/>
              <a:buNone/>
              <a:defRPr/>
            </a:lvl5pPr>
          </a:lstStyle>
          <a:p>
            <a:pPr lvl="0"/>
            <a:r>
              <a:rPr lang="en-US" dirty="0"/>
              <a:t>Edit master text</a:t>
            </a:r>
          </a:p>
        </p:txBody>
      </p:sp>
      <p:sp>
        <p:nvSpPr>
          <p:cNvPr id="43" name="Text Placeholder 42"/>
          <p:cNvSpPr>
            <a:spLocks noGrp="1"/>
          </p:cNvSpPr>
          <p:nvPr userDrawn="1">
            <p:ph type="body" sz="quarter" idx="16" hasCustomPrompt="1"/>
          </p:nvPr>
        </p:nvSpPr>
        <p:spPr>
          <a:xfrm>
            <a:off x="7363782" y="4000500"/>
            <a:ext cx="2283843" cy="382247"/>
          </a:xfrm>
          <a:prstGeom prst="rect">
            <a:avLst/>
          </a:prstGeom>
        </p:spPr>
        <p:txBody>
          <a:bodyPr tIns="0" bIns="0" anchor="b" anchorCtr="0"/>
          <a:lstStyle>
            <a:lvl1pPr marL="0" indent="0">
              <a:lnSpc>
                <a:spcPct val="90000"/>
              </a:lnSpc>
              <a:spcBef>
                <a:spcPts val="0"/>
              </a:spcBef>
              <a:buFontTx/>
              <a:buNone/>
              <a:defRPr>
                <a:solidFill>
                  <a:srgbClr val="1D3649"/>
                </a:solidFill>
              </a:defRPr>
            </a:lvl1pPr>
            <a:lvl2pPr marL="195789" indent="0">
              <a:buFontTx/>
              <a:buNone/>
              <a:defRPr/>
            </a:lvl2pPr>
            <a:lvl3pPr marL="426857" indent="0">
              <a:buFontTx/>
              <a:buNone/>
              <a:defRPr/>
            </a:lvl3pPr>
            <a:lvl4pPr marL="580314" indent="0">
              <a:buFontTx/>
              <a:buNone/>
              <a:defRPr/>
            </a:lvl4pPr>
            <a:lvl5pPr marL="774340" indent="0">
              <a:buFontTx/>
              <a:buNone/>
              <a:defRPr/>
            </a:lvl5pPr>
          </a:lstStyle>
          <a:p>
            <a:pPr lvl="0"/>
            <a:r>
              <a:rPr lang="en-US" dirty="0"/>
              <a:t>Edit master text</a:t>
            </a:r>
          </a:p>
        </p:txBody>
      </p:sp>
      <p:sp>
        <p:nvSpPr>
          <p:cNvPr id="2" name="Title 1"/>
          <p:cNvSpPr>
            <a:spLocks noGrp="1"/>
          </p:cNvSpPr>
          <p:nvPr userDrawn="1">
            <p:ph type="title" hasCustomPrompt="1"/>
          </p:nvPr>
        </p:nvSpPr>
        <p:spPr>
          <a:xfrm>
            <a:off x="481724" y="1179012"/>
            <a:ext cx="9176817" cy="916597"/>
          </a:xfrm>
        </p:spPr>
        <p:txBody>
          <a:bodyPr>
            <a:noAutofit/>
          </a:bodyPr>
          <a:lstStyle>
            <a:lvl1pPr>
              <a:lnSpc>
                <a:spcPct val="100000"/>
              </a:lnSpc>
              <a:defRPr sz="4889" b="1">
                <a:solidFill>
                  <a:schemeClr val="bg1"/>
                </a:solidFill>
              </a:defRPr>
            </a:lvl1pPr>
          </a:lstStyle>
          <a:p>
            <a:r>
              <a:rPr lang="en-US" dirty="0"/>
              <a:t>Edit master section title</a:t>
            </a:r>
          </a:p>
        </p:txBody>
      </p:sp>
      <p:sp>
        <p:nvSpPr>
          <p:cNvPr id="29" name="Text Placeholder 28"/>
          <p:cNvSpPr>
            <a:spLocks noGrp="1"/>
          </p:cNvSpPr>
          <p:nvPr userDrawn="1">
            <p:ph type="body" sz="quarter" idx="13"/>
          </p:nvPr>
        </p:nvSpPr>
        <p:spPr>
          <a:xfrm>
            <a:off x="508001" y="925941"/>
            <a:ext cx="9144000" cy="265768"/>
          </a:xfrm>
          <a:prstGeom prst="rect">
            <a:avLst/>
          </a:prstGeom>
        </p:spPr>
        <p:txBody>
          <a:bodyPr vert="horz" lIns="0" tIns="36576" rIns="0" bIns="0" rtlCol="0" anchor="t" anchorCtr="0">
            <a:normAutofit/>
          </a:bodyPr>
          <a:lstStyle>
            <a:lvl1pPr marL="0" indent="0">
              <a:buFontTx/>
              <a:buNone/>
              <a:defRPr lang="en-US" sz="1556" cap="all" baseline="0" dirty="0">
                <a:solidFill>
                  <a:schemeClr val="bg1"/>
                </a:solidFill>
              </a:defRPr>
            </a:lvl1pPr>
          </a:lstStyle>
          <a:p>
            <a:pPr marL="220484" lvl="0" indent="-220484"/>
            <a:endParaRPr lang="en-US" dirty="0"/>
          </a:p>
        </p:txBody>
      </p:sp>
    </p:spTree>
    <p:extLst>
      <p:ext uri="{BB962C8B-B14F-4D97-AF65-F5344CB8AC3E}">
        <p14:creationId xmlns:p14="http://schemas.microsoft.com/office/powerpoint/2010/main" val="3419983824"/>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solidFill>
          <a:srgbClr val="1D3649"/>
        </a:solidFill>
        <a:effectLst/>
      </p:bgPr>
    </p:bg>
    <p:spTree>
      <p:nvGrpSpPr>
        <p:cNvPr id="1" name=""/>
        <p:cNvGrpSpPr/>
        <p:nvPr/>
      </p:nvGrpSpPr>
      <p:grpSpPr>
        <a:xfrm>
          <a:off x="0" y="0"/>
          <a:ext cx="0" cy="0"/>
          <a:chOff x="0" y="0"/>
          <a:chExt cx="0" cy="0"/>
        </a:xfrm>
      </p:grpSpPr>
      <p:cxnSp>
        <p:nvCxnSpPr>
          <p:cNvPr id="22" name="Straight Connector 21"/>
          <p:cNvCxnSpPr/>
          <p:nvPr userDrawn="1"/>
        </p:nvCxnSpPr>
        <p:spPr>
          <a:xfrm>
            <a:off x="504743" y="1212804"/>
            <a:ext cx="843280"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p:cNvSpPr txBox="1"/>
          <p:nvPr userDrawn="1"/>
        </p:nvSpPr>
        <p:spPr>
          <a:xfrm>
            <a:off x="849530" y="2485463"/>
            <a:ext cx="1917378" cy="153888"/>
          </a:xfrm>
          <a:prstGeom prst="rect">
            <a:avLst/>
          </a:prstGeom>
          <a:noFill/>
        </p:spPr>
        <p:txBody>
          <a:bodyPr wrap="square" lIns="0" tIns="0" rIns="0" bIns="0" rtlCol="0">
            <a:spAutoFit/>
          </a:bodyPr>
          <a:lstStyle/>
          <a:p>
            <a:r>
              <a:rPr lang="en-US" sz="1000" dirty="0">
                <a:solidFill>
                  <a:schemeClr val="bg1"/>
                </a:solidFill>
              </a:rPr>
              <a:t>ibm.com/security</a:t>
            </a:r>
          </a:p>
        </p:txBody>
      </p:sp>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556" y="2468272"/>
            <a:ext cx="186971" cy="170050"/>
          </a:xfrm>
          <a:prstGeom prst="rect">
            <a:avLst/>
          </a:prstGeom>
        </p:spPr>
      </p:pic>
      <p:sp>
        <p:nvSpPr>
          <p:cNvPr id="47" name="TextBox 46"/>
          <p:cNvSpPr txBox="1"/>
          <p:nvPr/>
        </p:nvSpPr>
        <p:spPr>
          <a:xfrm>
            <a:off x="849530" y="2716293"/>
            <a:ext cx="1917378" cy="153888"/>
          </a:xfrm>
          <a:prstGeom prst="rect">
            <a:avLst/>
          </a:prstGeom>
          <a:noFill/>
        </p:spPr>
        <p:txBody>
          <a:bodyPr wrap="square" lIns="0" tIns="0" rIns="0" bIns="0" rtlCol="0">
            <a:spAutoFit/>
          </a:bodyPr>
          <a:lstStyle/>
          <a:p>
            <a:r>
              <a:rPr lang="en-US" sz="1000" dirty="0">
                <a:solidFill>
                  <a:schemeClr val="bg1"/>
                </a:solidFill>
              </a:rPr>
              <a:t>securityintelligence.com</a:t>
            </a:r>
          </a:p>
        </p:txBody>
      </p:sp>
      <p:pic>
        <p:nvPicPr>
          <p:cNvPr id="48" name="Picture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56" y="2699102"/>
            <a:ext cx="186971" cy="170050"/>
          </a:xfrm>
          <a:prstGeom prst="rect">
            <a:avLst/>
          </a:prstGeom>
        </p:spPr>
      </p:pic>
      <p:sp>
        <p:nvSpPr>
          <p:cNvPr id="45" name="TextBox 44"/>
          <p:cNvSpPr txBox="1"/>
          <p:nvPr/>
        </p:nvSpPr>
        <p:spPr>
          <a:xfrm>
            <a:off x="849530" y="2935718"/>
            <a:ext cx="1926180" cy="153888"/>
          </a:xfrm>
          <a:prstGeom prst="rect">
            <a:avLst/>
          </a:prstGeom>
          <a:noFill/>
        </p:spPr>
        <p:txBody>
          <a:bodyPr wrap="square" lIns="0" tIns="0" rIns="0" bIns="0" rtlCol="0">
            <a:spAutoFit/>
          </a:bodyPr>
          <a:lstStyle/>
          <a:p>
            <a:r>
              <a:rPr lang="en-US" sz="1000" dirty="0">
                <a:solidFill>
                  <a:schemeClr val="bg1"/>
                </a:solidFill>
              </a:rPr>
              <a:t>xforce.ibmcloud.com</a:t>
            </a: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56" y="2918527"/>
            <a:ext cx="186971" cy="170050"/>
          </a:xfrm>
          <a:prstGeom prst="rect">
            <a:avLst/>
          </a:prstGeom>
        </p:spPr>
      </p:pic>
      <p:pic>
        <p:nvPicPr>
          <p:cNvPr id="43" name="Picture 42"/>
          <p:cNvPicPr>
            <a:picLocks noChangeAspect="1"/>
          </p:cNvPicPr>
          <p:nvPr userDrawn="1"/>
        </p:nvPicPr>
        <p:blipFill>
          <a:blip r:embed="rId3"/>
          <a:stretch>
            <a:fillRect/>
          </a:stretch>
        </p:blipFill>
        <p:spPr>
          <a:xfrm>
            <a:off x="491038" y="3134655"/>
            <a:ext cx="253390" cy="228242"/>
          </a:xfrm>
          <a:prstGeom prst="rect">
            <a:avLst/>
          </a:prstGeom>
        </p:spPr>
      </p:pic>
      <p:sp>
        <p:nvSpPr>
          <p:cNvPr id="44" name="TextBox 43"/>
          <p:cNvSpPr txBox="1"/>
          <p:nvPr userDrawn="1"/>
        </p:nvSpPr>
        <p:spPr>
          <a:xfrm>
            <a:off x="849531" y="3173246"/>
            <a:ext cx="2099599" cy="153888"/>
          </a:xfrm>
          <a:prstGeom prst="rect">
            <a:avLst/>
          </a:prstGeom>
          <a:noFill/>
        </p:spPr>
        <p:txBody>
          <a:bodyPr wrap="square" lIns="0" tIns="0" rIns="0" bIns="0" rtlCol="0">
            <a:spAutoFit/>
          </a:bodyPr>
          <a:lstStyle/>
          <a:p>
            <a:r>
              <a:rPr lang="en-US" sz="1000" dirty="0">
                <a:solidFill>
                  <a:schemeClr val="bg1"/>
                </a:solidFill>
              </a:rPr>
              <a:t>@ibmsecurity</a:t>
            </a:r>
          </a:p>
        </p:txBody>
      </p:sp>
      <p:pic>
        <p:nvPicPr>
          <p:cNvPr id="41" name="Picture 40"/>
          <p:cNvPicPr>
            <a:picLocks noChangeAspect="1"/>
          </p:cNvPicPr>
          <p:nvPr userDrawn="1"/>
        </p:nvPicPr>
        <p:blipFill>
          <a:blip r:embed="rId4"/>
          <a:stretch>
            <a:fillRect/>
          </a:stretch>
        </p:blipFill>
        <p:spPr>
          <a:xfrm>
            <a:off x="499797" y="3367894"/>
            <a:ext cx="238741" cy="215048"/>
          </a:xfrm>
          <a:prstGeom prst="rect">
            <a:avLst/>
          </a:prstGeom>
        </p:spPr>
      </p:pic>
      <p:sp>
        <p:nvSpPr>
          <p:cNvPr id="42" name="TextBox 41"/>
          <p:cNvSpPr txBox="1"/>
          <p:nvPr userDrawn="1"/>
        </p:nvSpPr>
        <p:spPr>
          <a:xfrm>
            <a:off x="849530" y="3404079"/>
            <a:ext cx="2099598" cy="153888"/>
          </a:xfrm>
          <a:prstGeom prst="rect">
            <a:avLst/>
          </a:prstGeom>
          <a:noFill/>
        </p:spPr>
        <p:txBody>
          <a:bodyPr wrap="square" lIns="0" tIns="0" rIns="0" bIns="0" rtlCol="0">
            <a:spAutoFit/>
          </a:bodyPr>
          <a:lstStyle/>
          <a:p>
            <a:r>
              <a:rPr lang="en-US" sz="1000" dirty="0">
                <a:solidFill>
                  <a:schemeClr val="bg1"/>
                </a:solidFill>
              </a:rPr>
              <a:t>youtube/user/ibmsecuritysolutions</a:t>
            </a:r>
          </a:p>
        </p:txBody>
      </p:sp>
      <p:pic>
        <p:nvPicPr>
          <p:cNvPr id="107" name="Picture 106"/>
          <p:cNvPicPr>
            <a:picLocks noChangeAspect="1"/>
          </p:cNvPicPr>
          <p:nvPr userDrawn="1"/>
        </p:nvPicPr>
        <p:blipFill>
          <a:blip r:embed="rId5"/>
          <a:stretch>
            <a:fillRect/>
          </a:stretch>
        </p:blipFill>
        <p:spPr>
          <a:xfrm>
            <a:off x="8892967" y="4982022"/>
            <a:ext cx="821557" cy="277745"/>
          </a:xfrm>
          <a:prstGeom prst="rect">
            <a:avLst/>
          </a:prstGeom>
        </p:spPr>
      </p:pic>
      <p:pic>
        <p:nvPicPr>
          <p:cNvPr id="108" name="Picture 107"/>
          <p:cNvPicPr>
            <a:picLocks noChangeAspect="1"/>
          </p:cNvPicPr>
          <p:nvPr userDrawn="1"/>
        </p:nvPicPr>
        <p:blipFill rotWithShape="1">
          <a:blip r:embed="rId6"/>
          <a:srcRect l="14569" t="26753" r="14569" b="26753"/>
          <a:stretch/>
        </p:blipFill>
        <p:spPr>
          <a:xfrm>
            <a:off x="508001" y="425997"/>
            <a:ext cx="1409263" cy="371860"/>
          </a:xfrm>
          <a:prstGeom prst="rect">
            <a:avLst/>
          </a:prstGeom>
        </p:spPr>
      </p:pic>
      <p:sp>
        <p:nvSpPr>
          <p:cNvPr id="25" name="Rectangle 11"/>
          <p:cNvSpPr>
            <a:spLocks noChangeArrowheads="1"/>
          </p:cNvSpPr>
          <p:nvPr userDrawn="1"/>
        </p:nvSpPr>
        <p:spPr bwMode="auto">
          <a:xfrm>
            <a:off x="516759" y="3871636"/>
            <a:ext cx="7874000" cy="133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t" anchorCtr="0">
            <a:noAutofit/>
          </a:bodyPr>
          <a:lstStyle/>
          <a:p>
            <a:pPr marL="0" indent="0" eaLnBrk="0" hangingPunct="0">
              <a:spcBef>
                <a:spcPct val="20000"/>
              </a:spcBef>
              <a:buClr>
                <a:srgbClr val="000000"/>
              </a:buClr>
            </a:pPr>
            <a:r>
              <a:rPr lang="en-US" sz="667" b="1" baseline="0" dirty="0">
                <a:solidFill>
                  <a:schemeClr val="bg1"/>
                </a:solidFill>
              </a:rPr>
              <a:t>© Copyright IBM Corporation 2016. All rights reserved.  </a:t>
            </a:r>
            <a:r>
              <a:rPr lang="en-US" sz="667" baseline="0" dirty="0">
                <a:solidFill>
                  <a:schemeClr val="bg1"/>
                </a:solidFill>
              </a:rPr>
              <a:t>The information contained in these materials is provided for informational purposes only, and is provided AS IS without warranty of any kind, express or implied.  IBM shall not be responsible for any damages arising out of the use of, or otherwise related to, these materials. Nothing contained in these materials is intended to, nor shall have the effect of, creating any warranties or representations from IBM or its suppliers or licensors, or altering the terms and conditions of the applicable license agreement  governing the use of IBM software. References in these materials to IBM products, programs, or services do not imply that they will be available in all countries in which IBM operates. Product release dates and / or capabilities referenced in these materials may change at any time at IBM’s sole discretion based on market opportunities or other factors, and are not intended to be a commitment to future product or feature availability in any way. IBM, the IBM logo, and other IBM products and services are trademarks of the International Business Machines Corporation, in the United States, other countries or both. Other company, product, or service names may be trademarks or service marks of others.</a:t>
            </a:r>
            <a:br>
              <a:rPr lang="en-US" sz="667" baseline="0" dirty="0">
                <a:solidFill>
                  <a:schemeClr val="bg1"/>
                </a:solidFill>
              </a:rPr>
            </a:br>
            <a:endParaRPr lang="en-US" sz="667" baseline="0" dirty="0">
              <a:solidFill>
                <a:schemeClr val="bg1"/>
              </a:solidFill>
            </a:endParaRPr>
          </a:p>
          <a:p>
            <a:pPr marL="0" indent="0" eaLnBrk="0" hangingPunct="0">
              <a:spcBef>
                <a:spcPct val="20000"/>
              </a:spcBef>
              <a:buClr>
                <a:srgbClr val="000000"/>
              </a:buClr>
            </a:pPr>
            <a:r>
              <a:rPr lang="en-US" sz="667" b="1" baseline="0" dirty="0">
                <a:solidFill>
                  <a:schemeClr val="bg1"/>
                </a:solidFill>
                <a:cs typeface="Arial" charset="0"/>
              </a:rPr>
              <a:t>Statement of Good Security Practices: </a:t>
            </a:r>
            <a:r>
              <a:rPr lang="en-US" sz="667" baseline="0" dirty="0">
                <a:solidFill>
                  <a:schemeClr val="bg1"/>
                </a:solidFill>
                <a:cs typeface="Arial" charset="0"/>
              </a:rPr>
              <a:t>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a:t>
            </a:r>
            <a:br>
              <a:rPr lang="en-US" sz="667" baseline="0" dirty="0">
                <a:solidFill>
                  <a:schemeClr val="bg1"/>
                </a:solidFill>
                <a:cs typeface="Arial" charset="0"/>
              </a:rPr>
            </a:br>
            <a:endParaRPr lang="en-US" sz="667" baseline="0" dirty="0">
              <a:solidFill>
                <a:schemeClr val="bg1"/>
              </a:solidFill>
              <a:cs typeface="Arial" charset="0"/>
            </a:endParaRPr>
          </a:p>
          <a:p>
            <a:pPr marL="0" indent="0" eaLnBrk="0" hangingPunct="0">
              <a:spcBef>
                <a:spcPct val="20000"/>
              </a:spcBef>
              <a:buClr>
                <a:srgbClr val="000000"/>
              </a:buClr>
            </a:pPr>
            <a:r>
              <a:rPr lang="en-US" sz="667" baseline="0" dirty="0">
                <a:solidFill>
                  <a:schemeClr val="bg1"/>
                </a:solidFill>
                <a:cs typeface="Arial" charset="0"/>
              </a:rPr>
              <a:t>IBM DOES NOT WARRANT THAT ANYSYSTEMS, PRODUCTS OR SERVICES ARE IMMUNE FROM, OR WILL MAKE YOUR ENTERPRISE IMMUNE FROM, THE MALICIOUS OR ILLEGAL CONDUCT </a:t>
            </a:r>
            <a:br>
              <a:rPr lang="en-US" sz="667" baseline="0" dirty="0">
                <a:solidFill>
                  <a:schemeClr val="bg1"/>
                </a:solidFill>
                <a:cs typeface="Arial" charset="0"/>
              </a:rPr>
            </a:br>
            <a:r>
              <a:rPr lang="en-US" sz="667" baseline="0" dirty="0">
                <a:solidFill>
                  <a:schemeClr val="bg1"/>
                </a:solidFill>
                <a:cs typeface="Arial" charset="0"/>
              </a:rPr>
              <a:t>OF ANY PARTY.</a:t>
            </a:r>
          </a:p>
        </p:txBody>
      </p:sp>
      <p:sp>
        <p:nvSpPr>
          <p:cNvPr id="318" name="TextBox 317"/>
          <p:cNvSpPr txBox="1"/>
          <p:nvPr userDrawn="1"/>
        </p:nvSpPr>
        <p:spPr>
          <a:xfrm>
            <a:off x="508000" y="2247990"/>
            <a:ext cx="1917378" cy="153888"/>
          </a:xfrm>
          <a:prstGeom prst="rect">
            <a:avLst/>
          </a:prstGeom>
          <a:noFill/>
        </p:spPr>
        <p:txBody>
          <a:bodyPr wrap="square" lIns="0" tIns="0" rIns="0" bIns="0" rtlCol="0">
            <a:spAutoFit/>
          </a:bodyPr>
          <a:lstStyle/>
          <a:p>
            <a:r>
              <a:rPr lang="en-US" sz="1000" dirty="0">
                <a:solidFill>
                  <a:schemeClr val="bg1"/>
                </a:solidFill>
              </a:rPr>
              <a:t>FOLLOW US ON:</a:t>
            </a:r>
          </a:p>
        </p:txBody>
      </p:sp>
      <p:sp>
        <p:nvSpPr>
          <p:cNvPr id="322" name="TextBox 321"/>
          <p:cNvSpPr txBox="1"/>
          <p:nvPr userDrawn="1"/>
        </p:nvSpPr>
        <p:spPr>
          <a:xfrm>
            <a:off x="379749" y="1240394"/>
            <a:ext cx="9287551" cy="947311"/>
          </a:xfrm>
          <a:prstGeom prst="rect">
            <a:avLst/>
          </a:prstGeom>
          <a:noFill/>
        </p:spPr>
        <p:txBody>
          <a:bodyPr wrap="square" rtlCol="0">
            <a:spAutoFit/>
          </a:bodyPr>
          <a:lstStyle/>
          <a:p>
            <a:pPr algn="l"/>
            <a:r>
              <a:rPr lang="en-US" sz="5556" b="1" dirty="0">
                <a:solidFill>
                  <a:schemeClr val="bg1"/>
                </a:solidFill>
              </a:rPr>
              <a:t>THANK YOU</a:t>
            </a:r>
          </a:p>
        </p:txBody>
      </p:sp>
      <p:pic>
        <p:nvPicPr>
          <p:cNvPr id="19" name="Picture 18" descr="IBM Security 8BarWave BL60.png"/>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rot="10800000">
            <a:off x="6350000" y="685800"/>
            <a:ext cx="3810000" cy="2171700"/>
          </a:xfrm>
          <a:prstGeom prst="rect">
            <a:avLst/>
          </a:prstGeom>
        </p:spPr>
      </p:pic>
    </p:spTree>
    <p:extLst>
      <p:ext uri="{BB962C8B-B14F-4D97-AF65-F5344CB8AC3E}">
        <p14:creationId xmlns:p14="http://schemas.microsoft.com/office/powerpoint/2010/main" val="900901546"/>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Footer Placeholder 3"/>
          <p:cNvSpPr>
            <a:spLocks noGrp="1"/>
          </p:cNvSpPr>
          <p:nvPr>
            <p:ph type="ftr" sz="quarter" idx="10"/>
          </p:nvPr>
        </p:nvSpPr>
        <p:spPr/>
        <p:txBody>
          <a:bodyPr/>
          <a:lstStyle/>
          <a:p>
            <a:pPr defTabSz="761992">
              <a:lnSpc>
                <a:spcPct val="90000"/>
              </a:lnSpc>
              <a:spcBef>
                <a:spcPts val="667"/>
              </a:spcBef>
              <a:buClr>
                <a:srgbClr val="1D3649"/>
              </a:buClr>
            </a:pPr>
            <a:endParaRPr lang="en-US">
              <a:solidFill>
                <a:srgbClr val="FFFFFF"/>
              </a:solidFill>
            </a:endParaRPr>
          </a:p>
        </p:txBody>
      </p:sp>
    </p:spTree>
    <p:extLst>
      <p:ext uri="{BB962C8B-B14F-4D97-AF65-F5344CB8AC3E}">
        <p14:creationId xmlns:p14="http://schemas.microsoft.com/office/powerpoint/2010/main" val="286207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dirty="0"/>
              <a:t>Click to edit Master title style</a:t>
            </a:r>
          </a:p>
        </p:txBody>
      </p:sp>
      <p:sp>
        <p:nvSpPr>
          <p:cNvPr id="5" name="Content Placeholder 4"/>
          <p:cNvSpPr>
            <a:spLocks noGrp="1"/>
          </p:cNvSpPr>
          <p:nvPr>
            <p:ph sz="quarter" idx="14"/>
          </p:nvPr>
        </p:nvSpPr>
        <p:spPr>
          <a:xfrm>
            <a:off x="508000" y="914400"/>
            <a:ext cx="9144000" cy="4114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pPr defTabSz="761992">
              <a:lnSpc>
                <a:spcPct val="90000"/>
              </a:lnSpc>
              <a:spcBef>
                <a:spcPts val="667"/>
              </a:spcBef>
              <a:buClr>
                <a:srgbClr val="1D3649"/>
              </a:buClr>
            </a:pPr>
            <a:endParaRPr lang="en-US">
              <a:solidFill>
                <a:srgbClr val="FFFFFF"/>
              </a:solidFill>
            </a:endParaRPr>
          </a:p>
        </p:txBody>
      </p:sp>
    </p:spTree>
    <p:extLst>
      <p:ext uri="{BB962C8B-B14F-4D97-AF65-F5344CB8AC3E}">
        <p14:creationId xmlns:p14="http://schemas.microsoft.com/office/powerpoint/2010/main" val="1406212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Intr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1"/>
          </p:nvPr>
        </p:nvSpPr>
        <p:spPr>
          <a:xfrm>
            <a:off x="508000" y="670034"/>
            <a:ext cx="9144000" cy="587266"/>
          </a:xfrm>
        </p:spPr>
        <p:txBody>
          <a:bodyPr>
            <a:normAutofit/>
          </a:bodyPr>
          <a:lstStyle>
            <a:lvl1pPr marL="0" indent="0">
              <a:buFontTx/>
              <a:buNone/>
              <a:defRPr sz="1778">
                <a:solidFill>
                  <a:schemeClr val="accent4"/>
                </a:solidFill>
              </a:defRPr>
            </a:lvl1pPr>
          </a:lstStyle>
          <a:p>
            <a:pPr lvl="0"/>
            <a:r>
              <a:rPr lang="en-US" dirty="0"/>
              <a:t>Edit Master text styles</a:t>
            </a:r>
          </a:p>
        </p:txBody>
      </p:sp>
      <p:sp>
        <p:nvSpPr>
          <p:cNvPr id="4" name="Footer Placeholder 3"/>
          <p:cNvSpPr>
            <a:spLocks noGrp="1"/>
          </p:cNvSpPr>
          <p:nvPr>
            <p:ph type="ftr" sz="quarter" idx="12"/>
          </p:nvPr>
        </p:nvSpPr>
        <p:spPr/>
        <p:txBody>
          <a:bodyPr/>
          <a:lstStyle/>
          <a:p>
            <a:pPr defTabSz="761992">
              <a:lnSpc>
                <a:spcPct val="90000"/>
              </a:lnSpc>
              <a:spcBef>
                <a:spcPts val="667"/>
              </a:spcBef>
              <a:buClr>
                <a:srgbClr val="1D3649"/>
              </a:buClr>
            </a:pPr>
            <a:endParaRPr lang="en-US">
              <a:solidFill>
                <a:srgbClr val="FFFFFF"/>
              </a:solidFill>
            </a:endParaRPr>
          </a:p>
        </p:txBody>
      </p:sp>
    </p:spTree>
    <p:extLst>
      <p:ext uri="{BB962C8B-B14F-4D97-AF65-F5344CB8AC3E}">
        <p14:creationId xmlns:p14="http://schemas.microsoft.com/office/powerpoint/2010/main" val="275501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Header">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524000" y="1"/>
            <a:ext cx="8128000" cy="228601"/>
          </a:xfrm>
          <a:prstGeom prst="rect">
            <a:avLst/>
          </a:prstGeom>
        </p:spPr>
        <p:txBody>
          <a:bodyPr tIns="27432" bIns="27432">
            <a:normAutofit/>
          </a:bodyPr>
          <a:lstStyle>
            <a:lvl1pPr marL="0" indent="0" algn="r">
              <a:buFontTx/>
              <a:buNone/>
              <a:defRPr sz="1000" cap="all" baseline="0">
                <a:solidFill>
                  <a:schemeClr val="bg1">
                    <a:lumMod val="65000"/>
                  </a:schemeClr>
                </a:solidFill>
              </a:defRPr>
            </a:lvl1pPr>
            <a:lvl2pPr marL="195789" indent="0">
              <a:buFontTx/>
              <a:buNone/>
              <a:defRPr/>
            </a:lvl2pPr>
            <a:lvl3pPr marL="426857" indent="0">
              <a:buFontTx/>
              <a:buNone/>
              <a:defRPr/>
            </a:lvl3pPr>
            <a:lvl4pPr marL="580314" indent="0">
              <a:buFontTx/>
              <a:buNone/>
              <a:defRPr/>
            </a:lvl4pPr>
            <a:lvl5pPr marL="774340" indent="0">
              <a:buFontTx/>
              <a:buNone/>
              <a:defRPr/>
            </a:lvl5pPr>
          </a:lstStyle>
          <a:p>
            <a:pPr lvl="0"/>
            <a:r>
              <a:rPr lang="en-US" dirty="0"/>
              <a:t>Edit Master HEADER 1  |  HEADER 2</a:t>
            </a:r>
          </a:p>
        </p:txBody>
      </p:sp>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2"/>
          </p:nvPr>
        </p:nvSpPr>
        <p:spPr/>
        <p:txBody>
          <a:bodyPr/>
          <a:lstStyle/>
          <a:p>
            <a:pPr defTabSz="761992">
              <a:lnSpc>
                <a:spcPct val="90000"/>
              </a:lnSpc>
              <a:spcBef>
                <a:spcPts val="667"/>
              </a:spcBef>
              <a:buClr>
                <a:srgbClr val="1D3649"/>
              </a:buClr>
            </a:pPr>
            <a:endParaRPr lang="en-US">
              <a:solidFill>
                <a:srgbClr val="FFFFFF"/>
              </a:solidFill>
            </a:endParaRPr>
          </a:p>
        </p:txBody>
      </p:sp>
    </p:spTree>
    <p:extLst>
      <p:ext uri="{BB962C8B-B14F-4D97-AF65-F5344CB8AC3E}">
        <p14:creationId xmlns:p14="http://schemas.microsoft.com/office/powerpoint/2010/main" val="1845882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Header, and Conten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524000" y="0"/>
            <a:ext cx="8126948" cy="228600"/>
          </a:xfrm>
          <a:prstGeom prst="rect">
            <a:avLst/>
          </a:prstGeom>
        </p:spPr>
        <p:txBody>
          <a:bodyPr tIns="27432" bIns="27432">
            <a:normAutofit/>
          </a:bodyPr>
          <a:lstStyle>
            <a:lvl1pPr marL="0" indent="0" algn="r">
              <a:buFontTx/>
              <a:buNone/>
              <a:defRPr sz="1000" cap="all" baseline="0">
                <a:solidFill>
                  <a:schemeClr val="bg1">
                    <a:lumMod val="65000"/>
                  </a:schemeClr>
                </a:solidFill>
              </a:defRPr>
            </a:lvl1pPr>
            <a:lvl2pPr marL="195789" indent="0">
              <a:buFontTx/>
              <a:buNone/>
              <a:defRPr/>
            </a:lvl2pPr>
            <a:lvl3pPr marL="426857" indent="0">
              <a:buFontTx/>
              <a:buNone/>
              <a:defRPr/>
            </a:lvl3pPr>
            <a:lvl4pPr marL="580314" indent="0">
              <a:buFontTx/>
              <a:buNone/>
              <a:defRPr/>
            </a:lvl4pPr>
            <a:lvl5pPr marL="774340" indent="0">
              <a:buFontTx/>
              <a:buNone/>
              <a:defRPr/>
            </a:lvl5pPr>
          </a:lstStyle>
          <a:p>
            <a:pPr lvl="0"/>
            <a:r>
              <a:rPr lang="en-US" dirty="0"/>
              <a:t>Edit Master HEADER 1  |  HEADER 2</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4"/>
          </p:nvPr>
        </p:nvSpPr>
        <p:spPr>
          <a:xfrm>
            <a:off x="508000" y="914400"/>
            <a:ext cx="9142237" cy="41148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5"/>
          </p:nvPr>
        </p:nvSpPr>
        <p:spPr/>
        <p:txBody>
          <a:bodyPr/>
          <a:lstStyle/>
          <a:p>
            <a:pPr defTabSz="761992">
              <a:lnSpc>
                <a:spcPct val="90000"/>
              </a:lnSpc>
              <a:spcBef>
                <a:spcPts val="667"/>
              </a:spcBef>
              <a:buClr>
                <a:srgbClr val="1D3649"/>
              </a:buClr>
            </a:pPr>
            <a:endParaRPr lang="en-US">
              <a:solidFill>
                <a:srgbClr val="FFFFFF"/>
              </a:solidFill>
            </a:endParaRPr>
          </a:p>
        </p:txBody>
      </p:sp>
    </p:spTree>
    <p:extLst>
      <p:ext uri="{BB962C8B-B14F-4D97-AF65-F5344CB8AC3E}">
        <p14:creationId xmlns:p14="http://schemas.microsoft.com/office/powerpoint/2010/main" val="1277798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2"/>
          </p:nvPr>
        </p:nvSpPr>
        <p:spPr>
          <a:xfrm>
            <a:off x="504742" y="914400"/>
            <a:ext cx="4318000" cy="4114800"/>
          </a:xfrm>
          <a:prstGeom prst="rect">
            <a:avLst/>
          </a:prstGeom>
        </p:spPr>
        <p:txBody>
          <a:bodyPr/>
          <a:lstStyle>
            <a:lvl2pPr marL="455079" indent="-183443">
              <a:buFont typeface="Arial" panose="020B0604020202020204" pitchFamily="34" charset="0"/>
              <a:buChar char="̶"/>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5334000" y="914400"/>
            <a:ext cx="4318000" cy="411480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4"/>
          </p:nvPr>
        </p:nvSpPr>
        <p:spPr/>
        <p:txBody>
          <a:bodyPr/>
          <a:lstStyle/>
          <a:p>
            <a:pPr defTabSz="761992">
              <a:lnSpc>
                <a:spcPct val="90000"/>
              </a:lnSpc>
              <a:spcBef>
                <a:spcPts val="667"/>
              </a:spcBef>
              <a:buClr>
                <a:srgbClr val="1D3649"/>
              </a:buClr>
            </a:pPr>
            <a:endParaRPr lang="en-US">
              <a:solidFill>
                <a:srgbClr val="FFFFFF"/>
              </a:solidFill>
            </a:endParaRPr>
          </a:p>
        </p:txBody>
      </p:sp>
    </p:spTree>
    <p:extLst>
      <p:ext uri="{BB962C8B-B14F-4D97-AF65-F5344CB8AC3E}">
        <p14:creationId xmlns:p14="http://schemas.microsoft.com/office/powerpoint/2010/main" val="1018026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able, 2-column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5"/>
          </p:nvPr>
        </p:nvSpPr>
        <p:spPr>
          <a:xfrm>
            <a:off x="508000" y="914400"/>
            <a:ext cx="9142948" cy="2171700"/>
          </a:xfrm>
          <a:prstGeom prst="rect">
            <a:avLst/>
          </a:prstGeom>
        </p:spPr>
        <p:txBody>
          <a:bodyPr/>
          <a:lstStyle>
            <a:lvl1pPr marL="0" indent="0" algn="ctr">
              <a:buFontTx/>
              <a:buNone/>
              <a:defRPr/>
            </a:lvl1pPr>
          </a:lstStyle>
          <a:p>
            <a:r>
              <a:rPr lang="en-US" dirty="0"/>
              <a:t>Click icon to add table</a:t>
            </a:r>
          </a:p>
        </p:txBody>
      </p:sp>
      <p:sp>
        <p:nvSpPr>
          <p:cNvPr id="9" name="Text Placeholder 8"/>
          <p:cNvSpPr>
            <a:spLocks noGrp="1"/>
          </p:cNvSpPr>
          <p:nvPr>
            <p:ph type="body" sz="quarter" idx="16"/>
          </p:nvPr>
        </p:nvSpPr>
        <p:spPr>
          <a:xfrm>
            <a:off x="5334000" y="3365851"/>
            <a:ext cx="4316948" cy="1663350"/>
          </a:xfrm>
          <a:prstGeom prst="rect">
            <a:avLst/>
          </a:prstGeom>
        </p:spPr>
        <p:txBody>
          <a:bodyPr>
            <a:normAutofit/>
          </a:bodyPr>
          <a:lstStyle>
            <a:lvl1pPr>
              <a:defRPr sz="1556"/>
            </a:lvl1pPr>
            <a:lvl2pPr>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7"/>
          </p:nvPr>
        </p:nvSpPr>
        <p:spPr>
          <a:xfrm>
            <a:off x="504743" y="3365501"/>
            <a:ext cx="4321258" cy="1663685"/>
          </a:xfrm>
          <a:prstGeom prst="rect">
            <a:avLst/>
          </a:prstGeom>
        </p:spPr>
        <p:txBody>
          <a:bodyPr>
            <a:normAutofit/>
          </a:bodyPr>
          <a:lstStyle>
            <a:lvl1pPr>
              <a:defRPr sz="1556"/>
            </a:lvl1pPr>
            <a:lvl2pPr marL="455079" indent="-183443">
              <a:buFont typeface="Arial" panose="020B0604020202020204" pitchFamily="34" charset="0"/>
              <a:buChar char="̶"/>
              <a:defRPr sz="1333"/>
            </a:lvl2pPr>
            <a:lvl3pPr>
              <a:defRPr sz="1333"/>
            </a:lvl3pPr>
            <a:lvl4pPr>
              <a:defRPr sz="1333"/>
            </a:lvl4pPr>
            <a:lvl5pPr>
              <a:defRPr sz="133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8"/>
          </p:nvPr>
        </p:nvSpPr>
        <p:spPr/>
        <p:txBody>
          <a:bodyPr/>
          <a:lstStyle/>
          <a:p>
            <a:pPr defTabSz="761992">
              <a:lnSpc>
                <a:spcPct val="90000"/>
              </a:lnSpc>
              <a:spcBef>
                <a:spcPts val="667"/>
              </a:spcBef>
              <a:buClr>
                <a:srgbClr val="1D3649"/>
              </a:buClr>
            </a:pPr>
            <a:endParaRPr lang="en-US">
              <a:solidFill>
                <a:srgbClr val="FFFFFF"/>
              </a:solidFill>
            </a:endParaRPr>
          </a:p>
        </p:txBody>
      </p:sp>
    </p:spTree>
    <p:extLst>
      <p:ext uri="{BB962C8B-B14F-4D97-AF65-F5344CB8AC3E}">
        <p14:creationId xmlns:p14="http://schemas.microsoft.com/office/powerpoint/2010/main" val="3158384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able Placeholder 6"/>
          <p:cNvSpPr>
            <a:spLocks noGrp="1"/>
          </p:cNvSpPr>
          <p:nvPr>
            <p:ph type="tbl" sz="quarter" idx="14"/>
          </p:nvPr>
        </p:nvSpPr>
        <p:spPr>
          <a:xfrm>
            <a:off x="504743" y="914400"/>
            <a:ext cx="9146206" cy="4114800"/>
          </a:xfrm>
          <a:prstGeom prst="rect">
            <a:avLst/>
          </a:prstGeom>
        </p:spPr>
        <p:txBody>
          <a:bodyPr/>
          <a:lstStyle>
            <a:lvl1pPr marL="0" indent="0" algn="ctr">
              <a:buFontTx/>
              <a:buNone/>
              <a:defRPr/>
            </a:lvl1pPr>
          </a:lstStyle>
          <a:p>
            <a:r>
              <a:rPr lang="en-US" dirty="0"/>
              <a:t>Click icon to add table</a:t>
            </a:r>
          </a:p>
        </p:txBody>
      </p:sp>
      <p:sp>
        <p:nvSpPr>
          <p:cNvPr id="4" name="Footer Placeholder 3"/>
          <p:cNvSpPr>
            <a:spLocks noGrp="1"/>
          </p:cNvSpPr>
          <p:nvPr>
            <p:ph type="ftr" sz="quarter" idx="15"/>
          </p:nvPr>
        </p:nvSpPr>
        <p:spPr/>
        <p:txBody>
          <a:bodyPr/>
          <a:lstStyle/>
          <a:p>
            <a:pPr defTabSz="761992">
              <a:lnSpc>
                <a:spcPct val="90000"/>
              </a:lnSpc>
              <a:spcBef>
                <a:spcPts val="667"/>
              </a:spcBef>
              <a:buClr>
                <a:srgbClr val="1D3649"/>
              </a:buClr>
            </a:pPr>
            <a:endParaRPr lang="en-US">
              <a:solidFill>
                <a:srgbClr val="FFFFFF"/>
              </a:solidFill>
            </a:endParaRPr>
          </a:p>
        </p:txBody>
      </p:sp>
    </p:spTree>
    <p:extLst>
      <p:ext uri="{BB962C8B-B14F-4D97-AF65-F5344CB8AC3E}">
        <p14:creationId xmlns:p14="http://schemas.microsoft.com/office/powerpoint/2010/main" val="723491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04744" y="225966"/>
            <a:ext cx="9146203" cy="345535"/>
          </a:xfrm>
          <a:prstGeom prst="rect">
            <a:avLst/>
          </a:prstGeom>
        </p:spPr>
        <p:txBody>
          <a:bodyPr vert="horz" lIns="0" tIns="0" rIns="0" bIns="0" rtlCol="0" anchor="t" anchorCtr="0">
            <a:normAutofit/>
          </a:bodyPr>
          <a:lstStyle/>
          <a:p>
            <a:r>
              <a:rPr lang="en-US" dirty="0"/>
              <a:t>Click to edit Master title style</a:t>
            </a:r>
          </a:p>
        </p:txBody>
      </p:sp>
      <p:sp>
        <p:nvSpPr>
          <p:cNvPr id="156" name="Text Placeholder 155"/>
          <p:cNvSpPr>
            <a:spLocks noGrp="1"/>
          </p:cNvSpPr>
          <p:nvPr userDrawn="1">
            <p:ph type="body" idx="1"/>
          </p:nvPr>
        </p:nvSpPr>
        <p:spPr>
          <a:xfrm>
            <a:off x="508000" y="914400"/>
            <a:ext cx="9144000" cy="4111371"/>
          </a:xfrm>
          <a:prstGeom prst="rect">
            <a:avLst/>
          </a:prstGeom>
        </p:spPr>
        <p:txBody>
          <a:bodyPr vert="horz" lIns="0" tIns="54864" rIns="0"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8" name="Straight Connector 17"/>
          <p:cNvCxnSpPr/>
          <p:nvPr userDrawn="1"/>
        </p:nvCxnSpPr>
        <p:spPr>
          <a:xfrm>
            <a:off x="504743" y="50183"/>
            <a:ext cx="843280"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a:xfrm>
            <a:off x="0" y="5458968"/>
            <a:ext cx="10160000" cy="256032"/>
          </a:xfrm>
          <a:prstGeom prst="rect">
            <a:avLst/>
          </a:prstGeom>
          <a:solidFill>
            <a:srgbClr val="1D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endParaRPr lang="en-US" sz="1333" dirty="0">
              <a:solidFill>
                <a:srgbClr val="FFFFFF"/>
              </a:solidFill>
            </a:endParaRPr>
          </a:p>
        </p:txBody>
      </p:sp>
      <p:sp>
        <p:nvSpPr>
          <p:cNvPr id="17" name="Footer Placeholder 10"/>
          <p:cNvSpPr>
            <a:spLocks noGrp="1"/>
          </p:cNvSpPr>
          <p:nvPr>
            <p:ph type="ftr" sz="quarter" idx="3"/>
          </p:nvPr>
        </p:nvSpPr>
        <p:spPr>
          <a:xfrm flipH="1">
            <a:off x="7747000" y="5473125"/>
            <a:ext cx="1264317" cy="182880"/>
          </a:xfrm>
          <a:prstGeom prst="rect">
            <a:avLst/>
          </a:prstGeom>
          <a:noFill/>
        </p:spPr>
        <p:txBody>
          <a:bodyPr vert="horz" wrap="none" lIns="0" tIns="0" rIns="0" bIns="0" rtlCol="0" anchor="b" anchorCtr="0">
            <a:noAutofit/>
          </a:bodyPr>
          <a:lstStyle>
            <a:lvl1pPr algn="r">
              <a:defRPr lang="en-US" sz="1000" b="0" cap="all" baseline="0" dirty="0">
                <a:solidFill>
                  <a:schemeClr val="bg1"/>
                </a:solidFill>
                <a:ea typeface="+mn-ea"/>
                <a:cs typeface="Arial" panose="020B0604020202020204" pitchFamily="34" charset="0"/>
              </a:defRPr>
            </a:lvl1pPr>
          </a:lstStyle>
          <a:p>
            <a:pPr defTabSz="761992">
              <a:lnSpc>
                <a:spcPct val="90000"/>
              </a:lnSpc>
              <a:spcBef>
                <a:spcPts val="667"/>
              </a:spcBef>
              <a:buClr>
                <a:srgbClr val="1D3649"/>
              </a:buClr>
            </a:pPr>
            <a:endParaRPr lang="en-US">
              <a:solidFill>
                <a:srgbClr val="FFFFFF"/>
              </a:solidFill>
            </a:endParaRPr>
          </a:p>
        </p:txBody>
      </p:sp>
      <p:sp>
        <p:nvSpPr>
          <p:cNvPr id="19" name="TextBox 18"/>
          <p:cNvSpPr txBox="1"/>
          <p:nvPr userDrawn="1"/>
        </p:nvSpPr>
        <p:spPr>
          <a:xfrm>
            <a:off x="127000" y="5473125"/>
            <a:ext cx="1942447" cy="182880"/>
          </a:xfrm>
          <a:prstGeom prst="rect">
            <a:avLst/>
          </a:prstGeom>
          <a:noFill/>
        </p:spPr>
        <p:txBody>
          <a:bodyPr vert="horz" wrap="none" lIns="0" tIns="0" rIns="0" bIns="0" rtlCol="0" anchor="b" anchorCtr="0">
            <a:noAutofit/>
          </a:bodyPr>
          <a:lstStyle>
            <a:defPPr>
              <a:defRPr lang="en-US"/>
            </a:defPPr>
            <a:lvl1pPr algn="r" defTabSz="685800">
              <a:lnSpc>
                <a:spcPct val="90000"/>
              </a:lnSpc>
              <a:spcBef>
                <a:spcPts val="600"/>
              </a:spcBef>
              <a:buClr>
                <a:schemeClr val="tx2"/>
              </a:buClr>
              <a:defRPr sz="800" b="0" cap="all" baseline="0">
                <a:solidFill>
                  <a:schemeClr val="bg1"/>
                </a:solidFill>
                <a:ea typeface="+mn-ea"/>
                <a:cs typeface="Arial" panose="020B0604020202020204" pitchFamily="34" charset="0"/>
              </a:defRPr>
            </a:lvl1pPr>
          </a:lstStyle>
          <a:p>
            <a:pPr algn="l" eaLnBrk="1" hangingPunct="1">
              <a:buClr>
                <a:srgbClr val="1D3649"/>
              </a:buClr>
              <a:tabLst>
                <a:tab pos="192263" algn="r"/>
                <a:tab pos="384524" algn="l"/>
              </a:tabLst>
            </a:pPr>
            <a:r>
              <a:rPr lang="en-US" sz="1000" cap="none" dirty="0">
                <a:solidFill>
                  <a:srgbClr val="FFFFFF"/>
                </a:solidFill>
              </a:rPr>
              <a:t>	</a:t>
            </a:r>
            <a:fld id="{69536531-B958-4C09-B602-69D38812002E}" type="slidenum">
              <a:rPr lang="en-US" sz="1000" cap="none" smtClean="0">
                <a:solidFill>
                  <a:srgbClr val="FFFFFF"/>
                </a:solidFill>
              </a:rPr>
              <a:pPr algn="l" eaLnBrk="1" hangingPunct="1">
                <a:buClr>
                  <a:srgbClr val="1D3649"/>
                </a:buClr>
                <a:tabLst>
                  <a:tab pos="192263" algn="r"/>
                  <a:tab pos="384524" algn="l"/>
                </a:tabLst>
              </a:pPr>
              <a:t>‹#›</a:t>
            </a:fld>
            <a:r>
              <a:rPr lang="en-US" sz="1000" cap="none" dirty="0">
                <a:solidFill>
                  <a:srgbClr val="FFFFFF"/>
                </a:solidFill>
              </a:rPr>
              <a:t>	IBM Security</a:t>
            </a:r>
          </a:p>
        </p:txBody>
      </p:sp>
      <p:pic>
        <p:nvPicPr>
          <p:cNvPr id="20" name="Picture 19"/>
          <p:cNvPicPr>
            <a:picLocks noChangeAspect="1"/>
          </p:cNvPicPr>
          <p:nvPr userDrawn="1"/>
        </p:nvPicPr>
        <p:blipFill rotWithShape="1">
          <a:blip r:embed="rId17"/>
          <a:srcRect r="6184"/>
          <a:stretch/>
        </p:blipFill>
        <p:spPr>
          <a:xfrm>
            <a:off x="9514582" y="5511500"/>
            <a:ext cx="382438" cy="137814"/>
          </a:xfrm>
          <a:prstGeom prst="rect">
            <a:avLst/>
          </a:prstGeom>
        </p:spPr>
      </p:pic>
    </p:spTree>
    <p:extLst>
      <p:ext uri="{BB962C8B-B14F-4D97-AF65-F5344CB8AC3E}">
        <p14:creationId xmlns:p14="http://schemas.microsoft.com/office/powerpoint/2010/main" val="855109642"/>
      </p:ext>
    </p:extLst>
  </p:cSld>
  <p:clrMap bg1="lt1" tx1="dk1" bg2="lt2" tx2="dk2" accent1="accent1" accent2="accent2" accent3="accent3" accent4="accent4" accent5="accent5" accent6="accent6" hlink="hlink" folHlink="folHlink"/>
  <p:sldLayoutIdLst>
    <p:sldLayoutId id="2147484014" r:id="rId1"/>
    <p:sldLayoutId id="2147483992" r:id="rId2"/>
    <p:sldLayoutId id="2147483991" r:id="rId3"/>
    <p:sldLayoutId id="2147484015" r:id="rId4"/>
    <p:sldLayoutId id="2147483996" r:id="rId5"/>
    <p:sldLayoutId id="2147483999" r:id="rId6"/>
    <p:sldLayoutId id="2147483993" r:id="rId7"/>
    <p:sldLayoutId id="2147483998" r:id="rId8"/>
    <p:sldLayoutId id="2147483995" r:id="rId9"/>
    <p:sldLayoutId id="2147483997" r:id="rId10"/>
    <p:sldLayoutId id="2147483970" r:id="rId11"/>
    <p:sldLayoutId id="2147483973" r:id="rId12"/>
    <p:sldLayoutId id="2147484000" r:id="rId13"/>
    <p:sldLayoutId id="2147483866" r:id="rId14"/>
    <p:sldLayoutId id="2147484002" r:id="rId15"/>
  </p:sldLayoutIdLst>
  <p:hf sldNum="0" hdr="0" ftr="0" dt="0"/>
  <p:txStyles>
    <p:titleStyle>
      <a:lvl1pPr algn="l" defTabSz="253997" rtl="0" eaLnBrk="1" latinLnBrk="0" hangingPunct="1">
        <a:lnSpc>
          <a:spcPts val="2556"/>
        </a:lnSpc>
        <a:spcBef>
          <a:spcPct val="0"/>
        </a:spcBef>
        <a:buNone/>
        <a:tabLst>
          <a:tab pos="253997" algn="l"/>
        </a:tabLst>
        <a:defRPr sz="2444" kern="1200" baseline="0">
          <a:solidFill>
            <a:srgbClr val="1D3649"/>
          </a:solidFill>
          <a:latin typeface="Arial" panose="020B0604020202020204" pitchFamily="34" charset="0"/>
          <a:ea typeface="+mj-ea"/>
          <a:cs typeface="Arial" panose="020B0604020202020204" pitchFamily="34" charset="0"/>
        </a:defRPr>
      </a:lvl1pPr>
    </p:titleStyle>
    <p:bodyStyle>
      <a:lvl1pPr marL="220484" indent="-220484" algn="l" defTabSz="761992" rtl="0" eaLnBrk="1" latinLnBrk="0" hangingPunct="1">
        <a:lnSpc>
          <a:spcPct val="100000"/>
        </a:lnSpc>
        <a:spcBef>
          <a:spcPts val="1333"/>
        </a:spcBef>
        <a:buClr>
          <a:srgbClr val="FF5003"/>
        </a:buClr>
        <a:buFont typeface="Arial" panose="020B0604020202020204" pitchFamily="34" charset="0"/>
        <a:buChar char="•"/>
        <a:defRPr sz="1556" kern="1200">
          <a:solidFill>
            <a:srgbClr val="1D3649"/>
          </a:solidFill>
          <a:latin typeface="Arial" panose="020B0604020202020204" pitchFamily="34" charset="0"/>
          <a:ea typeface="+mn-ea"/>
          <a:cs typeface="Arial" panose="020B0604020202020204" pitchFamily="34" charset="0"/>
        </a:defRPr>
      </a:lvl1pPr>
      <a:lvl2pPr marL="455079" marR="0" indent="-183443"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2pPr>
      <a:lvl3pPr marL="659688" marR="0" indent="-160513"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baseline="0">
          <a:solidFill>
            <a:srgbClr val="1D3649"/>
          </a:solidFill>
          <a:latin typeface="Arial" panose="020B0604020202020204" pitchFamily="34" charset="0"/>
          <a:ea typeface="+mn-ea"/>
          <a:cs typeface="Arial" panose="020B0604020202020204" pitchFamily="34" charset="0"/>
        </a:defRPr>
      </a:lvl3pPr>
      <a:lvl4pPr marL="855478" marR="0" indent="-181679"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4pPr>
      <a:lvl5pPr marL="1100656" marR="0" indent="-178152"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5pPr>
      <a:lvl6pPr marL="2095479"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75"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471"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468"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92" rtl="0" eaLnBrk="1" latinLnBrk="0" hangingPunct="1">
        <a:defRPr sz="1500" kern="1200">
          <a:solidFill>
            <a:schemeClr val="tx1"/>
          </a:solidFill>
          <a:latin typeface="+mn-lt"/>
          <a:ea typeface="+mn-ea"/>
          <a:cs typeface="+mn-cs"/>
        </a:defRPr>
      </a:lvl1pPr>
      <a:lvl2pPr marL="380996" algn="l" defTabSz="761992" rtl="0" eaLnBrk="1" latinLnBrk="0" hangingPunct="1">
        <a:defRPr sz="1500" kern="1200">
          <a:solidFill>
            <a:schemeClr val="tx1"/>
          </a:solidFill>
          <a:latin typeface="+mn-lt"/>
          <a:ea typeface="+mn-ea"/>
          <a:cs typeface="+mn-cs"/>
        </a:defRPr>
      </a:lvl2pPr>
      <a:lvl3pPr marL="761992" algn="l" defTabSz="761992" rtl="0" eaLnBrk="1" latinLnBrk="0" hangingPunct="1">
        <a:defRPr sz="1500" kern="1200">
          <a:solidFill>
            <a:schemeClr val="tx1"/>
          </a:solidFill>
          <a:latin typeface="+mn-lt"/>
          <a:ea typeface="+mn-ea"/>
          <a:cs typeface="+mn-cs"/>
        </a:defRPr>
      </a:lvl3pPr>
      <a:lvl4pPr marL="1142989" algn="l" defTabSz="761992" rtl="0" eaLnBrk="1" latinLnBrk="0" hangingPunct="1">
        <a:defRPr sz="1500" kern="1200">
          <a:solidFill>
            <a:schemeClr val="tx1"/>
          </a:solidFill>
          <a:latin typeface="+mn-lt"/>
          <a:ea typeface="+mn-ea"/>
          <a:cs typeface="+mn-cs"/>
        </a:defRPr>
      </a:lvl4pPr>
      <a:lvl5pPr marL="1523985" algn="l" defTabSz="761992" rtl="0" eaLnBrk="1" latinLnBrk="0" hangingPunct="1">
        <a:defRPr sz="1500" kern="1200">
          <a:solidFill>
            <a:schemeClr val="tx1"/>
          </a:solidFill>
          <a:latin typeface="+mn-lt"/>
          <a:ea typeface="+mn-ea"/>
          <a:cs typeface="+mn-cs"/>
        </a:defRPr>
      </a:lvl5pPr>
      <a:lvl6pPr marL="1904981" algn="l" defTabSz="761992" rtl="0" eaLnBrk="1" latinLnBrk="0" hangingPunct="1">
        <a:defRPr sz="1500" kern="1200">
          <a:solidFill>
            <a:schemeClr val="tx1"/>
          </a:solidFill>
          <a:latin typeface="+mn-lt"/>
          <a:ea typeface="+mn-ea"/>
          <a:cs typeface="+mn-cs"/>
        </a:defRPr>
      </a:lvl6pPr>
      <a:lvl7pPr marL="2285977" algn="l" defTabSz="761992" rtl="0" eaLnBrk="1" latinLnBrk="0" hangingPunct="1">
        <a:defRPr sz="1500" kern="1200">
          <a:solidFill>
            <a:schemeClr val="tx1"/>
          </a:solidFill>
          <a:latin typeface="+mn-lt"/>
          <a:ea typeface="+mn-ea"/>
          <a:cs typeface="+mn-cs"/>
        </a:defRPr>
      </a:lvl7pPr>
      <a:lvl8pPr marL="2666973" algn="l" defTabSz="761992" rtl="0" eaLnBrk="1" latinLnBrk="0" hangingPunct="1">
        <a:defRPr sz="1500" kern="1200">
          <a:solidFill>
            <a:schemeClr val="tx1"/>
          </a:solidFill>
          <a:latin typeface="+mn-lt"/>
          <a:ea typeface="+mn-ea"/>
          <a:cs typeface="+mn-cs"/>
        </a:defRPr>
      </a:lvl8pPr>
      <a:lvl9pPr marL="3047970" algn="l" defTabSz="761992" rtl="0" eaLnBrk="1" latinLnBrk="0" hangingPunct="1">
        <a:defRPr sz="15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6080" userDrawn="1">
          <p15:clr>
            <a:srgbClr val="F26B43"/>
          </p15:clr>
        </p15:guide>
        <p15:guide id="3" orient="horz" pos="576" userDrawn="1">
          <p15:clr>
            <a:srgbClr val="F26B43"/>
          </p15:clr>
        </p15:guide>
        <p15:guide id="4" orient="horz" pos="3168" userDrawn="1">
          <p15:clr>
            <a:srgbClr val="F26B43"/>
          </p15:clr>
        </p15:guide>
        <p15:guide id="7" pos="320" userDrawn="1">
          <p15:clr>
            <a:srgbClr val="F26B43"/>
          </p15:clr>
        </p15:guide>
        <p15:guide id="8" pos="3200" userDrawn="1">
          <p15:clr>
            <a:srgbClr val="F26B43"/>
          </p15:clr>
        </p15:guide>
        <p15:guide id="9"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7.xml"/><Relationship Id="rId16"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www.mdsec.co.uk/2017/07/payload-generation-with-cactustorch/"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cobbr.io/ScriptBlock-Warning-Event-Logging-Bypas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hyperlink" Target="https://blog.cptjesus.com/posts/newbloodhoundingesto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eg"/></Relationships>
</file>

<file path=ppt/slides/_rels/slide6.xml.rels><?xml version="1.0" encoding="UTF-8" standalone="yes"?>
<Relationships xmlns="http://schemas.openxmlformats.org/package/2006/relationships"><Relationship Id="rId3" Type="http://schemas.openxmlformats.org/officeDocument/2006/relationships/hyperlink" Target="https://blogs.windows.com/business/2017/06/27/announcing-end-end-security-features-windows-10/"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adsecurity.org/?p=2011"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www.labofapenetrationtester.com/2017/03/using-sql-server-for-attacking-forest-trust.html"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111.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9B71AD4A-68F5-40AD-A3E7-4A9E6A05C602}"/>
              </a:ext>
            </a:extLst>
          </p:cNvPr>
          <p:cNvSpPr txBox="1">
            <a:spLocks/>
          </p:cNvSpPr>
          <p:nvPr/>
        </p:nvSpPr>
        <p:spPr>
          <a:xfrm>
            <a:off x="456834" y="1667658"/>
            <a:ext cx="9167869" cy="1391838"/>
          </a:xfrm>
          <a:prstGeom prst="rect">
            <a:avLst/>
          </a:prstGeom>
        </p:spPr>
        <p:txBody>
          <a:bodyPr vert="horz" lIns="0" tIns="0" rIns="0" bIns="0" rtlCol="0" anchor="t" anchorCtr="0">
            <a:normAutofit/>
          </a:bodyPr>
          <a:lstStyle>
            <a:lvl1pPr algn="l" defTabSz="228600" rtl="0" eaLnBrk="1" latinLnBrk="0" hangingPunct="1">
              <a:lnSpc>
                <a:spcPts val="2300"/>
              </a:lnSpc>
              <a:spcBef>
                <a:spcPct val="0"/>
              </a:spcBef>
              <a:buNone/>
              <a:tabLst>
                <a:tab pos="228600" algn="l"/>
              </a:tabLst>
              <a:defRPr sz="2200" kern="1200" baseline="0">
                <a:solidFill>
                  <a:srgbClr val="1D3649"/>
                </a:solidFill>
                <a:latin typeface="Arial" panose="020B0604020202020204" pitchFamily="34" charset="0"/>
                <a:ea typeface="+mj-ea"/>
                <a:cs typeface="Arial" panose="020B0604020202020204" pitchFamily="34" charset="0"/>
              </a:defRPr>
            </a:lvl1pPr>
          </a:lstStyle>
          <a:p>
            <a:pPr fontAlgn="auto">
              <a:spcAft>
                <a:spcPts val="0"/>
              </a:spcAft>
            </a:pPr>
            <a:br>
              <a:rPr lang="en-US" sz="2444" b="1" dirty="0"/>
            </a:br>
            <a:endParaRPr lang="en-US" sz="2444" b="1" dirty="0"/>
          </a:p>
        </p:txBody>
      </p:sp>
      <p:pic>
        <p:nvPicPr>
          <p:cNvPr id="3" name="Picture 2">
            <a:extLst>
              <a:ext uri="{FF2B5EF4-FFF2-40B4-BE49-F238E27FC236}">
                <a16:creationId xmlns:a16="http://schemas.microsoft.com/office/drawing/2014/main" id="{645DFCE5-EA62-4783-8E44-C06402D7364D}"/>
              </a:ext>
            </a:extLst>
          </p:cNvPr>
          <p:cNvPicPr>
            <a:picLocks noChangeAspect="1"/>
          </p:cNvPicPr>
          <p:nvPr/>
        </p:nvPicPr>
        <p:blipFill>
          <a:blip r:embed="rId3"/>
          <a:stretch>
            <a:fillRect/>
          </a:stretch>
        </p:blipFill>
        <p:spPr>
          <a:xfrm>
            <a:off x="94028" y="4924985"/>
            <a:ext cx="3784178" cy="625611"/>
          </a:xfrm>
          <a:prstGeom prst="rect">
            <a:avLst/>
          </a:prstGeom>
          <a:effectLst>
            <a:outerShdw blurRad="50800" dist="25400" dir="5400000" algn="t" rotWithShape="0">
              <a:prstClr val="black">
                <a:alpha val="30000"/>
              </a:prstClr>
            </a:outerShdw>
          </a:effectLst>
        </p:spPr>
      </p:pic>
      <p:sp>
        <p:nvSpPr>
          <p:cNvPr id="11" name="Rectangle 10">
            <a:extLst>
              <a:ext uri="{FF2B5EF4-FFF2-40B4-BE49-F238E27FC236}">
                <a16:creationId xmlns:a16="http://schemas.microsoft.com/office/drawing/2014/main" id="{7FC579F3-2039-4F7E-A47D-C33144E13F02}"/>
              </a:ext>
            </a:extLst>
          </p:cNvPr>
          <p:cNvSpPr/>
          <p:nvPr/>
        </p:nvSpPr>
        <p:spPr>
          <a:xfrm>
            <a:off x="205273" y="3769567"/>
            <a:ext cx="7081935" cy="760532"/>
          </a:xfrm>
          <a:prstGeom prst="rect">
            <a:avLst/>
          </a:prstGeom>
          <a:solidFill>
            <a:schemeClr val="bg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pic>
        <p:nvPicPr>
          <p:cNvPr id="14" name="Picture 13">
            <a:extLst>
              <a:ext uri="{FF2B5EF4-FFF2-40B4-BE49-F238E27FC236}">
                <a16:creationId xmlns:a16="http://schemas.microsoft.com/office/drawing/2014/main" id="{0E2A864F-47C7-447F-978B-902A71C85309}"/>
              </a:ext>
            </a:extLst>
          </p:cNvPr>
          <p:cNvPicPr>
            <a:picLocks noChangeAspect="1"/>
          </p:cNvPicPr>
          <p:nvPr/>
        </p:nvPicPr>
        <p:blipFill rotWithShape="1">
          <a:blip r:embed="rId4"/>
          <a:srcRect t="46660"/>
          <a:stretch/>
        </p:blipFill>
        <p:spPr>
          <a:xfrm>
            <a:off x="0" y="-197831"/>
            <a:ext cx="10511846" cy="3504392"/>
          </a:xfrm>
          <a:prstGeom prst="rect">
            <a:avLst/>
          </a:prstGeom>
        </p:spPr>
      </p:pic>
      <p:sp>
        <p:nvSpPr>
          <p:cNvPr id="13" name="Title 12">
            <a:extLst>
              <a:ext uri="{FF2B5EF4-FFF2-40B4-BE49-F238E27FC236}">
                <a16:creationId xmlns:a16="http://schemas.microsoft.com/office/drawing/2014/main" id="{DC9FE220-B160-4D3F-A102-BD1036E92178}"/>
              </a:ext>
            </a:extLst>
          </p:cNvPr>
          <p:cNvSpPr>
            <a:spLocks noGrp="1"/>
          </p:cNvSpPr>
          <p:nvPr>
            <p:ph type="title"/>
          </p:nvPr>
        </p:nvSpPr>
        <p:spPr>
          <a:xfrm>
            <a:off x="94028" y="2514108"/>
            <a:ext cx="10072391" cy="2213434"/>
          </a:xfrm>
          <a:effectLst>
            <a:glow rad="139700">
              <a:schemeClr val="accent2">
                <a:satMod val="175000"/>
                <a:alpha val="40000"/>
              </a:schemeClr>
            </a:glow>
          </a:effectLst>
        </p:spPr>
        <p:txBody>
          <a:bodyPr/>
          <a:lstStyle/>
          <a:p>
            <a:pPr algn="ctr"/>
            <a:r>
              <a:rPr lang="en-US" sz="2000" dirty="0">
                <a:latin typeface="Courier New" panose="02070309020205020404" pitchFamily="49" charset="0"/>
                <a:cs typeface="Courier New" panose="02070309020205020404" pitchFamily="49" charset="0"/>
              </a:rPr>
              <a:t>Red Team Techniques for Evading, Bypassing, and Disabling MS Advanced Threat Protection and Advanced Threat Analytics</a:t>
            </a:r>
          </a:p>
        </p:txBody>
      </p:sp>
      <p:pic>
        <p:nvPicPr>
          <p:cNvPr id="8" name="Picture 7">
            <a:extLst>
              <a:ext uri="{FF2B5EF4-FFF2-40B4-BE49-F238E27FC236}">
                <a16:creationId xmlns:a16="http://schemas.microsoft.com/office/drawing/2014/main" id="{57E89622-3361-41C3-99F0-9D79C6FDCB4F}"/>
              </a:ext>
            </a:extLst>
          </p:cNvPr>
          <p:cNvPicPr>
            <a:picLocks noChangeAspect="1"/>
          </p:cNvPicPr>
          <p:nvPr/>
        </p:nvPicPr>
        <p:blipFill>
          <a:blip r:embed="rId5"/>
          <a:stretch>
            <a:fillRect/>
          </a:stretch>
        </p:blipFill>
        <p:spPr>
          <a:xfrm>
            <a:off x="6877050" y="4269712"/>
            <a:ext cx="3188922" cy="1280884"/>
          </a:xfrm>
          <a:prstGeom prst="rect">
            <a:avLst/>
          </a:prstGeom>
        </p:spPr>
      </p:pic>
    </p:spTree>
    <p:extLst>
      <p:ext uri="{BB962C8B-B14F-4D97-AF65-F5344CB8AC3E}">
        <p14:creationId xmlns:p14="http://schemas.microsoft.com/office/powerpoint/2010/main" val="8538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1511-8701-4C96-9F18-2FDBBBA93B8B}"/>
              </a:ext>
            </a:extLst>
          </p:cNvPr>
          <p:cNvSpPr>
            <a:spLocks noGrp="1"/>
          </p:cNvSpPr>
          <p:nvPr>
            <p:ph type="title"/>
          </p:nvPr>
        </p:nvSpPr>
        <p:spPr/>
        <p:txBody>
          <a:bodyPr/>
          <a:lstStyle/>
          <a:p>
            <a:r>
              <a:rPr lang="en-US" b="1" dirty="0"/>
              <a:t>Gaining a Foothold w/ Out Of The Box PS Payloads</a:t>
            </a:r>
          </a:p>
        </p:txBody>
      </p:sp>
      <p:pic>
        <p:nvPicPr>
          <p:cNvPr id="10" name="Picture 9">
            <a:extLst>
              <a:ext uri="{FF2B5EF4-FFF2-40B4-BE49-F238E27FC236}">
                <a16:creationId xmlns:a16="http://schemas.microsoft.com/office/drawing/2014/main" id="{CC821F84-FD10-4EAB-9220-4C1505BE8F45}"/>
              </a:ext>
            </a:extLst>
          </p:cNvPr>
          <p:cNvPicPr>
            <a:picLocks noChangeAspect="1"/>
          </p:cNvPicPr>
          <p:nvPr/>
        </p:nvPicPr>
        <p:blipFill>
          <a:blip r:embed="rId3"/>
          <a:stretch>
            <a:fillRect/>
          </a:stretch>
        </p:blipFill>
        <p:spPr>
          <a:xfrm>
            <a:off x="234222" y="884923"/>
            <a:ext cx="9755037" cy="3770219"/>
          </a:xfrm>
          <a:prstGeom prst="rect">
            <a:avLst/>
          </a:prstGeom>
        </p:spPr>
      </p:pic>
    </p:spTree>
    <p:extLst>
      <p:ext uri="{BB962C8B-B14F-4D97-AF65-F5344CB8AC3E}">
        <p14:creationId xmlns:p14="http://schemas.microsoft.com/office/powerpoint/2010/main" val="2612180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1511-8701-4C96-9F18-2FDBBBA93B8B}"/>
              </a:ext>
            </a:extLst>
          </p:cNvPr>
          <p:cNvSpPr>
            <a:spLocks noGrp="1"/>
          </p:cNvSpPr>
          <p:nvPr>
            <p:ph type="title"/>
          </p:nvPr>
        </p:nvSpPr>
        <p:spPr/>
        <p:txBody>
          <a:bodyPr/>
          <a:lstStyle/>
          <a:p>
            <a:r>
              <a:rPr lang="en-US" b="1" dirty="0"/>
              <a:t>Obfuscated PS Payloads</a:t>
            </a:r>
          </a:p>
        </p:txBody>
      </p:sp>
      <p:pic>
        <p:nvPicPr>
          <p:cNvPr id="7" name="Picture 6">
            <a:extLst>
              <a:ext uri="{FF2B5EF4-FFF2-40B4-BE49-F238E27FC236}">
                <a16:creationId xmlns:a16="http://schemas.microsoft.com/office/drawing/2014/main" id="{07D93833-28BD-485F-B799-06EB240F8866}"/>
              </a:ext>
            </a:extLst>
          </p:cNvPr>
          <p:cNvPicPr>
            <a:picLocks noChangeAspect="1"/>
          </p:cNvPicPr>
          <p:nvPr/>
        </p:nvPicPr>
        <p:blipFill>
          <a:blip r:embed="rId3"/>
          <a:stretch>
            <a:fillRect/>
          </a:stretch>
        </p:blipFill>
        <p:spPr>
          <a:xfrm>
            <a:off x="230678" y="808368"/>
            <a:ext cx="9694333" cy="4032250"/>
          </a:xfrm>
          <a:prstGeom prst="rect">
            <a:avLst/>
          </a:prstGeom>
        </p:spPr>
      </p:pic>
    </p:spTree>
    <p:extLst>
      <p:ext uri="{BB962C8B-B14F-4D97-AF65-F5344CB8AC3E}">
        <p14:creationId xmlns:p14="http://schemas.microsoft.com/office/powerpoint/2010/main" val="2702105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64D77-0772-4A32-A235-5D53F7E6578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46BC32-1C26-4D8B-A281-46CF403DD93F}"/>
              </a:ext>
            </a:extLst>
          </p:cNvPr>
          <p:cNvSpPr>
            <a:spLocks noGrp="1"/>
          </p:cNvSpPr>
          <p:nvPr>
            <p:ph sz="quarter" idx="14"/>
          </p:nvPr>
        </p:nvSpPr>
        <p:spPr/>
        <p:txBody>
          <a:bodyPr/>
          <a:lstStyle/>
          <a:p>
            <a:endParaRPr lang="en-US"/>
          </a:p>
        </p:txBody>
      </p:sp>
      <p:pic>
        <p:nvPicPr>
          <p:cNvPr id="6146" name="Picture 2" descr="http://www.simonstalenhag.se/bilderbig/by_upload2_2560.jpg">
            <a:extLst>
              <a:ext uri="{FF2B5EF4-FFF2-40B4-BE49-F238E27FC236}">
                <a16:creationId xmlns:a16="http://schemas.microsoft.com/office/drawing/2014/main" id="{9147F02E-07BA-41CC-A9F9-F220FAD93C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65644"/>
            <a:ext cx="10409382" cy="57806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4213585-F5C5-47CE-9B1C-601EE350D2C7}"/>
              </a:ext>
            </a:extLst>
          </p:cNvPr>
          <p:cNvSpPr txBox="1">
            <a:spLocks/>
          </p:cNvSpPr>
          <p:nvPr/>
        </p:nvSpPr>
        <p:spPr>
          <a:xfrm>
            <a:off x="168330" y="251611"/>
            <a:ext cx="9146203" cy="345535"/>
          </a:xfrm>
          <a:prstGeom prst="rect">
            <a:avLst/>
          </a:prstGeom>
        </p:spPr>
        <p:txBody>
          <a:bodyPr vert="horz" lIns="0" tIns="0" rIns="0" bIns="0" rtlCol="0" anchor="t" anchorCtr="0">
            <a:normAutofit/>
          </a:bodyPr>
          <a:lstStyle>
            <a:lvl1pPr algn="l" defTabSz="253997" rtl="0" eaLnBrk="1" latinLnBrk="0" hangingPunct="1">
              <a:lnSpc>
                <a:spcPts val="2556"/>
              </a:lnSpc>
              <a:spcBef>
                <a:spcPct val="0"/>
              </a:spcBef>
              <a:buNone/>
              <a:tabLst>
                <a:tab pos="253997" algn="l"/>
              </a:tabLst>
              <a:defRPr sz="2444" kern="1200" baseline="0">
                <a:solidFill>
                  <a:srgbClr val="1D3649"/>
                </a:solidFill>
                <a:latin typeface="Arial" panose="020B0604020202020204" pitchFamily="34" charset="0"/>
                <a:ea typeface="+mj-ea"/>
                <a:cs typeface="Arial" panose="020B0604020202020204" pitchFamily="34" charset="0"/>
              </a:defRPr>
            </a:lvl1pPr>
          </a:lstStyle>
          <a:p>
            <a:pPr fontAlgn="auto">
              <a:spcAft>
                <a:spcPts val="0"/>
              </a:spcAft>
            </a:pPr>
            <a:r>
              <a:rPr lang="en-US" sz="2800" dirty="0">
                <a:solidFill>
                  <a:schemeClr val="bg1"/>
                </a:solidFill>
                <a:latin typeface="Courier New" panose="02070309020205020404" pitchFamily="49" charset="0"/>
                <a:cs typeface="Courier New" panose="02070309020205020404" pitchFamily="49" charset="0"/>
              </a:rPr>
              <a:t>They promised us freedom.</a:t>
            </a:r>
          </a:p>
        </p:txBody>
      </p:sp>
      <p:pic>
        <p:nvPicPr>
          <p:cNvPr id="3078" name="Picture 6" descr="Image result for powershell logo png">
            <a:extLst>
              <a:ext uri="{FF2B5EF4-FFF2-40B4-BE49-F238E27FC236}">
                <a16:creationId xmlns:a16="http://schemas.microsoft.com/office/drawing/2014/main" id="{14F7E8C8-E541-4F86-ADF7-3F4A32CBA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4496" y="2400919"/>
            <a:ext cx="599271" cy="448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322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5E53-D6A4-4199-96F1-C7394DB642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555BD1-F04E-4649-B939-C2EAF12514F1}"/>
              </a:ext>
            </a:extLst>
          </p:cNvPr>
          <p:cNvSpPr>
            <a:spLocks noGrp="1"/>
          </p:cNvSpPr>
          <p:nvPr>
            <p:ph sz="quarter" idx="14"/>
          </p:nvPr>
        </p:nvSpPr>
        <p:spPr/>
        <p:txBody>
          <a:bodyPr/>
          <a:lstStyle/>
          <a:p>
            <a:endParaRPr lang="en-US"/>
          </a:p>
        </p:txBody>
      </p:sp>
      <p:pic>
        <p:nvPicPr>
          <p:cNvPr id="5122" name="Picture 2" descr="http://www.simonstalenhag.se/bilderbig/by_upload1_2560.jpg">
            <a:extLst>
              <a:ext uri="{FF2B5EF4-FFF2-40B4-BE49-F238E27FC236}">
                <a16:creationId xmlns:a16="http://schemas.microsoft.com/office/drawing/2014/main" id="{103C6164-7F87-4216-82DE-01184D89EC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03909"/>
            <a:ext cx="10160000" cy="58189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074014A-F04E-49F3-98DB-F4AFF7329D3E}"/>
              </a:ext>
            </a:extLst>
          </p:cNvPr>
          <p:cNvSpPr txBox="1">
            <a:spLocks/>
          </p:cNvSpPr>
          <p:nvPr/>
        </p:nvSpPr>
        <p:spPr>
          <a:xfrm>
            <a:off x="188613" y="224648"/>
            <a:ext cx="9146203" cy="345535"/>
          </a:xfrm>
          <a:prstGeom prst="rect">
            <a:avLst/>
          </a:prstGeom>
        </p:spPr>
        <p:txBody>
          <a:bodyPr vert="horz" lIns="0" tIns="0" rIns="0" bIns="0" rtlCol="0" anchor="t" anchorCtr="0">
            <a:normAutofit/>
          </a:bodyPr>
          <a:lstStyle>
            <a:lvl1pPr algn="l" defTabSz="253997" rtl="0" eaLnBrk="1" latinLnBrk="0" hangingPunct="1">
              <a:lnSpc>
                <a:spcPts val="2556"/>
              </a:lnSpc>
              <a:spcBef>
                <a:spcPct val="0"/>
              </a:spcBef>
              <a:buNone/>
              <a:tabLst>
                <a:tab pos="253997" algn="l"/>
              </a:tabLst>
              <a:defRPr sz="2444" kern="1200" baseline="0">
                <a:solidFill>
                  <a:srgbClr val="1D3649"/>
                </a:solidFill>
                <a:latin typeface="Arial" panose="020B0604020202020204" pitchFamily="34" charset="0"/>
                <a:ea typeface="+mj-ea"/>
                <a:cs typeface="Arial" panose="020B0604020202020204" pitchFamily="34" charset="0"/>
              </a:defRPr>
            </a:lvl1pPr>
          </a:lstStyle>
          <a:p>
            <a:pPr fontAlgn="auto">
              <a:spcAft>
                <a:spcPts val="0"/>
              </a:spcAft>
            </a:pPr>
            <a:r>
              <a:rPr lang="en-US" sz="2800" dirty="0">
                <a:solidFill>
                  <a:schemeClr val="bg1"/>
                </a:solidFill>
                <a:latin typeface="Courier New" panose="02070309020205020404" pitchFamily="49" charset="0"/>
                <a:cs typeface="Courier New" panose="02070309020205020404" pitchFamily="49" charset="0"/>
              </a:rPr>
              <a:t>But delivered slavery.</a:t>
            </a:r>
          </a:p>
        </p:txBody>
      </p:sp>
      <p:pic>
        <p:nvPicPr>
          <p:cNvPr id="7" name="Picture 6" descr="Image result for powershell logo png">
            <a:extLst>
              <a:ext uri="{FF2B5EF4-FFF2-40B4-BE49-F238E27FC236}">
                <a16:creationId xmlns:a16="http://schemas.microsoft.com/office/drawing/2014/main" id="{41A5B234-5A77-44CD-8E6C-3F10298FF2C9}"/>
              </a:ext>
            </a:extLst>
          </p:cNvPr>
          <p:cNvPicPr>
            <a:picLocks noChangeAspect="1" noChangeArrowheads="1"/>
          </p:cNvPicPr>
          <p:nvPr/>
        </p:nvPicPr>
        <p:blipFill>
          <a:blip r:embed="rId4">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6585771" y="1751129"/>
            <a:ext cx="528261" cy="39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40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5060-14A2-4BCE-A090-A6DC251D7F6C}"/>
              </a:ext>
            </a:extLst>
          </p:cNvPr>
          <p:cNvSpPr>
            <a:spLocks noGrp="1"/>
          </p:cNvSpPr>
          <p:nvPr>
            <p:ph type="title"/>
          </p:nvPr>
        </p:nvSpPr>
        <p:spPr/>
        <p:txBody>
          <a:bodyPr>
            <a:normAutofit fontScale="90000"/>
          </a:bodyPr>
          <a:lstStyle/>
          <a:p>
            <a:r>
              <a:rPr lang="en-US" b="1" dirty="0"/>
              <a:t>ATP is a Beneficiary of WMF 5 / Win10 1703 Security Improvements</a:t>
            </a:r>
          </a:p>
        </p:txBody>
      </p:sp>
      <p:sp>
        <p:nvSpPr>
          <p:cNvPr id="3" name="Content Placeholder 2">
            <a:extLst>
              <a:ext uri="{FF2B5EF4-FFF2-40B4-BE49-F238E27FC236}">
                <a16:creationId xmlns:a16="http://schemas.microsoft.com/office/drawing/2014/main" id="{DD3A514C-4047-4AA8-A3EC-14B439732D23}"/>
              </a:ext>
            </a:extLst>
          </p:cNvPr>
          <p:cNvSpPr>
            <a:spLocks noGrp="1"/>
          </p:cNvSpPr>
          <p:nvPr>
            <p:ph sz="quarter" idx="14"/>
          </p:nvPr>
        </p:nvSpPr>
        <p:spPr>
          <a:xfrm>
            <a:off x="508000" y="914400"/>
            <a:ext cx="9142947" cy="4114800"/>
          </a:xfrm>
        </p:spPr>
        <p:txBody>
          <a:bodyPr>
            <a:normAutofit/>
          </a:bodyPr>
          <a:lstStyle/>
          <a:p>
            <a:r>
              <a:rPr lang="en-US" sz="2400" dirty="0"/>
              <a:t>Window Management Framework (“PowerShell”) 5.1 provides:</a:t>
            </a:r>
          </a:p>
          <a:p>
            <a:pPr lvl="1"/>
            <a:r>
              <a:rPr lang="en-US" sz="2400" dirty="0"/>
              <a:t>PS Script Block Logging </a:t>
            </a:r>
          </a:p>
          <a:p>
            <a:pPr lvl="1"/>
            <a:r>
              <a:rPr lang="en-US" sz="2400" dirty="0"/>
              <a:t>PS Transaction/Transcription Logging</a:t>
            </a:r>
          </a:p>
          <a:p>
            <a:pPr lvl="1"/>
            <a:r>
              <a:rPr lang="en-US" sz="2400" dirty="0"/>
              <a:t>PS “Suspicious Strings” </a:t>
            </a:r>
          </a:p>
          <a:p>
            <a:pPr lvl="1"/>
            <a:r>
              <a:rPr lang="en-US" sz="2400" dirty="0"/>
              <a:t>PS Constrained Language Mode</a:t>
            </a:r>
          </a:p>
          <a:p>
            <a:pPr lvl="1"/>
            <a:r>
              <a:rPr lang="en-US" sz="2400" dirty="0"/>
              <a:t>Just Enough Admin (JEA) support </a:t>
            </a:r>
          </a:p>
          <a:p>
            <a:pPr marL="0" indent="0">
              <a:buNone/>
            </a:pPr>
            <a:endParaRPr lang="en-US" sz="2400" dirty="0"/>
          </a:p>
          <a:p>
            <a:endParaRPr lang="en-US" sz="2400" dirty="0"/>
          </a:p>
        </p:txBody>
      </p:sp>
    </p:spTree>
    <p:extLst>
      <p:ext uri="{BB962C8B-B14F-4D97-AF65-F5344CB8AC3E}">
        <p14:creationId xmlns:p14="http://schemas.microsoft.com/office/powerpoint/2010/main" val="1528522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5060-14A2-4BCE-A090-A6DC251D7F6C}"/>
              </a:ext>
            </a:extLst>
          </p:cNvPr>
          <p:cNvSpPr>
            <a:spLocks noGrp="1"/>
          </p:cNvSpPr>
          <p:nvPr>
            <p:ph type="title"/>
          </p:nvPr>
        </p:nvSpPr>
        <p:spPr/>
        <p:txBody>
          <a:bodyPr>
            <a:normAutofit fontScale="90000"/>
          </a:bodyPr>
          <a:lstStyle/>
          <a:p>
            <a:r>
              <a:rPr lang="en-US" b="1" dirty="0"/>
              <a:t>ATP is a Beneficiary of WMF 5 / Win10 1703+ Security Improvements</a:t>
            </a:r>
          </a:p>
        </p:txBody>
      </p:sp>
      <p:sp>
        <p:nvSpPr>
          <p:cNvPr id="3" name="Content Placeholder 2">
            <a:extLst>
              <a:ext uri="{FF2B5EF4-FFF2-40B4-BE49-F238E27FC236}">
                <a16:creationId xmlns:a16="http://schemas.microsoft.com/office/drawing/2014/main" id="{DD3A514C-4047-4AA8-A3EC-14B439732D23}"/>
              </a:ext>
            </a:extLst>
          </p:cNvPr>
          <p:cNvSpPr>
            <a:spLocks noGrp="1"/>
          </p:cNvSpPr>
          <p:nvPr>
            <p:ph sz="quarter" idx="14"/>
          </p:nvPr>
        </p:nvSpPr>
        <p:spPr>
          <a:xfrm>
            <a:off x="508000" y="914400"/>
            <a:ext cx="8178800" cy="4114800"/>
          </a:xfrm>
        </p:spPr>
        <p:txBody>
          <a:bodyPr>
            <a:normAutofit/>
          </a:bodyPr>
          <a:lstStyle/>
          <a:p>
            <a:r>
              <a:rPr lang="en-US" sz="2400" dirty="0"/>
              <a:t>Can’t downgrade to PSv2 </a:t>
            </a:r>
          </a:p>
          <a:p>
            <a:r>
              <a:rPr lang="en-US" sz="2400" dirty="0"/>
              <a:t>System-wide transcripts</a:t>
            </a:r>
          </a:p>
          <a:p>
            <a:r>
              <a:rPr lang="en-US" sz="2400" dirty="0"/>
              <a:t>Common techniques leveraging </a:t>
            </a:r>
            <a:r>
              <a:rPr lang="en-US" sz="2400" dirty="0" err="1"/>
              <a:t>WScript.Shell</a:t>
            </a:r>
            <a:r>
              <a:rPr lang="en-US" sz="2400" dirty="0"/>
              <a:t>, etc. are also caught.</a:t>
            </a:r>
          </a:p>
          <a:p>
            <a:r>
              <a:rPr lang="en-US" sz="2400" dirty="0"/>
              <a:t>Can’t just use </a:t>
            </a:r>
            <a:r>
              <a:rPr lang="en-US" sz="2400" dirty="0" err="1"/>
              <a:t>NotPowerShell</a:t>
            </a:r>
            <a:r>
              <a:rPr lang="en-US" sz="2400" dirty="0"/>
              <a:t> (NPS) or call directly as still forced to use WMF 5</a:t>
            </a:r>
          </a:p>
          <a:p>
            <a:r>
              <a:rPr lang="en-US" sz="2400" dirty="0"/>
              <a:t>Bypasses exist but must be chained just right</a:t>
            </a:r>
          </a:p>
          <a:p>
            <a:endParaRPr lang="en-US" sz="2400" dirty="0"/>
          </a:p>
          <a:p>
            <a:endParaRPr lang="en-US" sz="2400" dirty="0"/>
          </a:p>
        </p:txBody>
      </p:sp>
    </p:spTree>
    <p:extLst>
      <p:ext uri="{BB962C8B-B14F-4D97-AF65-F5344CB8AC3E}">
        <p14:creationId xmlns:p14="http://schemas.microsoft.com/office/powerpoint/2010/main" val="4256481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E7C1-7675-417B-8074-AA078A9A421F}"/>
              </a:ext>
            </a:extLst>
          </p:cNvPr>
          <p:cNvSpPr>
            <a:spLocks noGrp="1"/>
          </p:cNvSpPr>
          <p:nvPr>
            <p:ph type="title"/>
          </p:nvPr>
        </p:nvSpPr>
        <p:spPr/>
        <p:txBody>
          <a:bodyPr/>
          <a:lstStyle/>
          <a:p>
            <a:r>
              <a:rPr lang="en-US" b="1" dirty="0"/>
              <a:t>AMSI</a:t>
            </a:r>
          </a:p>
        </p:txBody>
      </p:sp>
      <p:pic>
        <p:nvPicPr>
          <p:cNvPr id="6" name="Picture 5">
            <a:extLst>
              <a:ext uri="{FF2B5EF4-FFF2-40B4-BE49-F238E27FC236}">
                <a16:creationId xmlns:a16="http://schemas.microsoft.com/office/drawing/2014/main" id="{DE4B380E-085F-4702-990B-42895DD7B1E8}"/>
              </a:ext>
            </a:extLst>
          </p:cNvPr>
          <p:cNvPicPr>
            <a:picLocks noChangeAspect="1"/>
          </p:cNvPicPr>
          <p:nvPr/>
        </p:nvPicPr>
        <p:blipFill>
          <a:blip r:embed="rId3"/>
          <a:stretch>
            <a:fillRect/>
          </a:stretch>
        </p:blipFill>
        <p:spPr>
          <a:xfrm>
            <a:off x="984250" y="1509712"/>
            <a:ext cx="8191500" cy="2695575"/>
          </a:xfrm>
          <a:prstGeom prst="rect">
            <a:avLst/>
          </a:prstGeom>
        </p:spPr>
      </p:pic>
    </p:spTree>
    <p:extLst>
      <p:ext uri="{BB962C8B-B14F-4D97-AF65-F5344CB8AC3E}">
        <p14:creationId xmlns:p14="http://schemas.microsoft.com/office/powerpoint/2010/main" val="14189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AFB4C72-F9DD-4D17-AD8B-7DD8CB79D505}"/>
              </a:ext>
            </a:extLst>
          </p:cNvPr>
          <p:cNvPicPr>
            <a:picLocks noChangeAspect="1"/>
          </p:cNvPicPr>
          <p:nvPr/>
        </p:nvPicPr>
        <p:blipFill>
          <a:blip r:embed="rId3"/>
          <a:stretch>
            <a:fillRect/>
          </a:stretch>
        </p:blipFill>
        <p:spPr>
          <a:xfrm>
            <a:off x="4481197" y="2753563"/>
            <a:ext cx="4476750" cy="1628775"/>
          </a:xfrm>
          <a:prstGeom prst="rect">
            <a:avLst/>
          </a:prstGeom>
        </p:spPr>
      </p:pic>
      <p:pic>
        <p:nvPicPr>
          <p:cNvPr id="12" name="Picture 11">
            <a:extLst>
              <a:ext uri="{FF2B5EF4-FFF2-40B4-BE49-F238E27FC236}">
                <a16:creationId xmlns:a16="http://schemas.microsoft.com/office/drawing/2014/main" id="{F9C07FA7-6EB2-4814-AD3D-35E3CC4B71E9}"/>
              </a:ext>
            </a:extLst>
          </p:cNvPr>
          <p:cNvPicPr>
            <a:picLocks noChangeAspect="1"/>
          </p:cNvPicPr>
          <p:nvPr/>
        </p:nvPicPr>
        <p:blipFill rotWithShape="1">
          <a:blip r:embed="rId4"/>
          <a:srcRect r="71111" b="80749"/>
          <a:stretch/>
        </p:blipFill>
        <p:spPr>
          <a:xfrm>
            <a:off x="8691481" y="742716"/>
            <a:ext cx="1750967" cy="480216"/>
          </a:xfrm>
          <a:prstGeom prst="rect">
            <a:avLst/>
          </a:prstGeom>
        </p:spPr>
      </p:pic>
      <p:sp>
        <p:nvSpPr>
          <p:cNvPr id="2" name="Title 1">
            <a:extLst>
              <a:ext uri="{FF2B5EF4-FFF2-40B4-BE49-F238E27FC236}">
                <a16:creationId xmlns:a16="http://schemas.microsoft.com/office/drawing/2014/main" id="{6EABC28F-B305-4F48-B885-4A57014ECF65}"/>
              </a:ext>
            </a:extLst>
          </p:cNvPr>
          <p:cNvSpPr>
            <a:spLocks noGrp="1"/>
          </p:cNvSpPr>
          <p:nvPr>
            <p:ph type="title"/>
          </p:nvPr>
        </p:nvSpPr>
        <p:spPr/>
        <p:txBody>
          <a:bodyPr/>
          <a:lstStyle/>
          <a:p>
            <a:r>
              <a:rPr lang="en-US" b="1" dirty="0"/>
              <a:t>Defender ATP ≠ Defender AV</a:t>
            </a:r>
          </a:p>
        </p:txBody>
      </p:sp>
      <p:pic>
        <p:nvPicPr>
          <p:cNvPr id="5" name="Picture 4">
            <a:extLst>
              <a:ext uri="{FF2B5EF4-FFF2-40B4-BE49-F238E27FC236}">
                <a16:creationId xmlns:a16="http://schemas.microsoft.com/office/drawing/2014/main" id="{F6ADE906-81BC-4F3B-87ED-BE0F0B98222F}"/>
              </a:ext>
            </a:extLst>
          </p:cNvPr>
          <p:cNvPicPr>
            <a:picLocks noChangeAspect="1"/>
          </p:cNvPicPr>
          <p:nvPr/>
        </p:nvPicPr>
        <p:blipFill>
          <a:blip r:embed="rId5"/>
          <a:stretch>
            <a:fillRect/>
          </a:stretch>
        </p:blipFill>
        <p:spPr>
          <a:xfrm>
            <a:off x="5105319" y="682227"/>
            <a:ext cx="2695575" cy="1609725"/>
          </a:xfrm>
          <a:prstGeom prst="rect">
            <a:avLst/>
          </a:prstGeom>
        </p:spPr>
      </p:pic>
      <p:pic>
        <p:nvPicPr>
          <p:cNvPr id="6" name="Picture 5">
            <a:extLst>
              <a:ext uri="{FF2B5EF4-FFF2-40B4-BE49-F238E27FC236}">
                <a16:creationId xmlns:a16="http://schemas.microsoft.com/office/drawing/2014/main" id="{B9A1FA92-EE7B-4E0F-9D52-F19A14F4D0BE}"/>
              </a:ext>
            </a:extLst>
          </p:cNvPr>
          <p:cNvPicPr>
            <a:picLocks noChangeAspect="1"/>
          </p:cNvPicPr>
          <p:nvPr/>
        </p:nvPicPr>
        <p:blipFill>
          <a:blip r:embed="rId6"/>
          <a:stretch>
            <a:fillRect/>
          </a:stretch>
        </p:blipFill>
        <p:spPr>
          <a:xfrm>
            <a:off x="507999" y="2309812"/>
            <a:ext cx="3914775" cy="1533525"/>
          </a:xfrm>
          <a:prstGeom prst="rect">
            <a:avLst/>
          </a:prstGeom>
        </p:spPr>
      </p:pic>
      <p:pic>
        <p:nvPicPr>
          <p:cNvPr id="7" name="Picture 6">
            <a:extLst>
              <a:ext uri="{FF2B5EF4-FFF2-40B4-BE49-F238E27FC236}">
                <a16:creationId xmlns:a16="http://schemas.microsoft.com/office/drawing/2014/main" id="{56AF0221-B0E9-4F63-8E3B-89B8DB5C97BA}"/>
              </a:ext>
            </a:extLst>
          </p:cNvPr>
          <p:cNvPicPr>
            <a:picLocks noChangeAspect="1"/>
          </p:cNvPicPr>
          <p:nvPr/>
        </p:nvPicPr>
        <p:blipFill>
          <a:blip r:embed="rId7"/>
          <a:stretch>
            <a:fillRect/>
          </a:stretch>
        </p:blipFill>
        <p:spPr>
          <a:xfrm>
            <a:off x="3949523" y="3912380"/>
            <a:ext cx="4476750" cy="1504950"/>
          </a:xfrm>
          <a:prstGeom prst="rect">
            <a:avLst/>
          </a:prstGeom>
        </p:spPr>
      </p:pic>
      <p:pic>
        <p:nvPicPr>
          <p:cNvPr id="8" name="Picture 7">
            <a:extLst>
              <a:ext uri="{FF2B5EF4-FFF2-40B4-BE49-F238E27FC236}">
                <a16:creationId xmlns:a16="http://schemas.microsoft.com/office/drawing/2014/main" id="{4C5A6482-DF04-43C7-85C5-6134E9579E4B}"/>
              </a:ext>
            </a:extLst>
          </p:cNvPr>
          <p:cNvPicPr>
            <a:picLocks noChangeAspect="1"/>
          </p:cNvPicPr>
          <p:nvPr/>
        </p:nvPicPr>
        <p:blipFill>
          <a:blip r:embed="rId8"/>
          <a:stretch>
            <a:fillRect/>
          </a:stretch>
        </p:blipFill>
        <p:spPr>
          <a:xfrm>
            <a:off x="6766593" y="1298318"/>
            <a:ext cx="3393407" cy="1609032"/>
          </a:xfrm>
          <a:prstGeom prst="rect">
            <a:avLst/>
          </a:prstGeom>
        </p:spPr>
      </p:pic>
      <p:pic>
        <p:nvPicPr>
          <p:cNvPr id="9" name="Picture 8">
            <a:extLst>
              <a:ext uri="{FF2B5EF4-FFF2-40B4-BE49-F238E27FC236}">
                <a16:creationId xmlns:a16="http://schemas.microsoft.com/office/drawing/2014/main" id="{0FFF85DF-1BB3-4781-8987-47631B12D762}"/>
              </a:ext>
            </a:extLst>
          </p:cNvPr>
          <p:cNvPicPr>
            <a:picLocks noChangeAspect="1"/>
          </p:cNvPicPr>
          <p:nvPr/>
        </p:nvPicPr>
        <p:blipFill>
          <a:blip r:embed="rId9"/>
          <a:stretch>
            <a:fillRect/>
          </a:stretch>
        </p:blipFill>
        <p:spPr>
          <a:xfrm>
            <a:off x="504744" y="3903645"/>
            <a:ext cx="3419475" cy="1485900"/>
          </a:xfrm>
          <a:prstGeom prst="rect">
            <a:avLst/>
          </a:prstGeom>
        </p:spPr>
      </p:pic>
      <p:pic>
        <p:nvPicPr>
          <p:cNvPr id="10" name="Picture 9">
            <a:extLst>
              <a:ext uri="{FF2B5EF4-FFF2-40B4-BE49-F238E27FC236}">
                <a16:creationId xmlns:a16="http://schemas.microsoft.com/office/drawing/2014/main" id="{6BC014BD-ADFF-48B9-AA35-81BD1B615D23}"/>
              </a:ext>
            </a:extLst>
          </p:cNvPr>
          <p:cNvPicPr>
            <a:picLocks noChangeAspect="1"/>
          </p:cNvPicPr>
          <p:nvPr/>
        </p:nvPicPr>
        <p:blipFill>
          <a:blip r:embed="rId10"/>
          <a:stretch>
            <a:fillRect/>
          </a:stretch>
        </p:blipFill>
        <p:spPr>
          <a:xfrm>
            <a:off x="504744" y="707231"/>
            <a:ext cx="4162425" cy="1466850"/>
          </a:xfrm>
          <a:prstGeom prst="rect">
            <a:avLst/>
          </a:prstGeom>
        </p:spPr>
      </p:pic>
      <p:pic>
        <p:nvPicPr>
          <p:cNvPr id="11" name="Picture 10">
            <a:extLst>
              <a:ext uri="{FF2B5EF4-FFF2-40B4-BE49-F238E27FC236}">
                <a16:creationId xmlns:a16="http://schemas.microsoft.com/office/drawing/2014/main" id="{BC34A003-E069-4104-945F-BC91DA6C5DEE}"/>
              </a:ext>
            </a:extLst>
          </p:cNvPr>
          <p:cNvPicPr>
            <a:picLocks noChangeAspect="1"/>
          </p:cNvPicPr>
          <p:nvPr/>
        </p:nvPicPr>
        <p:blipFill>
          <a:blip r:embed="rId11"/>
          <a:stretch>
            <a:fillRect/>
          </a:stretch>
        </p:blipFill>
        <p:spPr>
          <a:xfrm>
            <a:off x="5259922" y="219076"/>
            <a:ext cx="4391025" cy="352425"/>
          </a:xfrm>
          <a:prstGeom prst="rect">
            <a:avLst/>
          </a:prstGeom>
        </p:spPr>
      </p:pic>
      <p:pic>
        <p:nvPicPr>
          <p:cNvPr id="13" name="Picture 12">
            <a:extLst>
              <a:ext uri="{FF2B5EF4-FFF2-40B4-BE49-F238E27FC236}">
                <a16:creationId xmlns:a16="http://schemas.microsoft.com/office/drawing/2014/main" id="{743B6E67-E635-4203-AC29-336443751D7D}"/>
              </a:ext>
            </a:extLst>
          </p:cNvPr>
          <p:cNvPicPr>
            <a:picLocks noChangeAspect="1"/>
          </p:cNvPicPr>
          <p:nvPr/>
        </p:nvPicPr>
        <p:blipFill>
          <a:blip r:embed="rId12"/>
          <a:stretch>
            <a:fillRect/>
          </a:stretch>
        </p:blipFill>
        <p:spPr>
          <a:xfrm>
            <a:off x="841894" y="4281553"/>
            <a:ext cx="3227581" cy="1602452"/>
          </a:xfrm>
          <a:prstGeom prst="rect">
            <a:avLst/>
          </a:prstGeom>
        </p:spPr>
      </p:pic>
      <p:pic>
        <p:nvPicPr>
          <p:cNvPr id="14" name="Picture 13">
            <a:extLst>
              <a:ext uri="{FF2B5EF4-FFF2-40B4-BE49-F238E27FC236}">
                <a16:creationId xmlns:a16="http://schemas.microsoft.com/office/drawing/2014/main" id="{E9AD3C16-2F32-4BE6-89CA-ACC0F33F1804}"/>
              </a:ext>
            </a:extLst>
          </p:cNvPr>
          <p:cNvPicPr>
            <a:picLocks noChangeAspect="1"/>
          </p:cNvPicPr>
          <p:nvPr/>
        </p:nvPicPr>
        <p:blipFill>
          <a:blip r:embed="rId13"/>
          <a:stretch>
            <a:fillRect/>
          </a:stretch>
        </p:blipFill>
        <p:spPr>
          <a:xfrm>
            <a:off x="4414525" y="2094163"/>
            <a:ext cx="2704270" cy="583741"/>
          </a:xfrm>
          <a:prstGeom prst="rect">
            <a:avLst/>
          </a:prstGeom>
        </p:spPr>
      </p:pic>
      <p:pic>
        <p:nvPicPr>
          <p:cNvPr id="15" name="Picture 14">
            <a:extLst>
              <a:ext uri="{FF2B5EF4-FFF2-40B4-BE49-F238E27FC236}">
                <a16:creationId xmlns:a16="http://schemas.microsoft.com/office/drawing/2014/main" id="{6C629726-33CD-47C1-BE18-11CF312F7FFB}"/>
              </a:ext>
            </a:extLst>
          </p:cNvPr>
          <p:cNvPicPr>
            <a:picLocks noChangeAspect="1"/>
          </p:cNvPicPr>
          <p:nvPr/>
        </p:nvPicPr>
        <p:blipFill>
          <a:blip r:embed="rId14"/>
          <a:stretch>
            <a:fillRect/>
          </a:stretch>
        </p:blipFill>
        <p:spPr>
          <a:xfrm>
            <a:off x="1772324" y="1470463"/>
            <a:ext cx="3919350" cy="375984"/>
          </a:xfrm>
          <a:prstGeom prst="rect">
            <a:avLst/>
          </a:prstGeom>
        </p:spPr>
      </p:pic>
      <p:pic>
        <p:nvPicPr>
          <p:cNvPr id="16" name="Picture 15">
            <a:extLst>
              <a:ext uri="{FF2B5EF4-FFF2-40B4-BE49-F238E27FC236}">
                <a16:creationId xmlns:a16="http://schemas.microsoft.com/office/drawing/2014/main" id="{B48A2171-EEC9-401E-A4B6-B0AC9EEFAE1D}"/>
              </a:ext>
            </a:extLst>
          </p:cNvPr>
          <p:cNvPicPr>
            <a:picLocks noChangeAspect="1"/>
          </p:cNvPicPr>
          <p:nvPr/>
        </p:nvPicPr>
        <p:blipFill>
          <a:blip r:embed="rId15"/>
          <a:stretch>
            <a:fillRect/>
          </a:stretch>
        </p:blipFill>
        <p:spPr>
          <a:xfrm>
            <a:off x="7648092" y="3371443"/>
            <a:ext cx="2350009" cy="457794"/>
          </a:xfrm>
          <a:prstGeom prst="rect">
            <a:avLst/>
          </a:prstGeom>
        </p:spPr>
      </p:pic>
      <p:pic>
        <p:nvPicPr>
          <p:cNvPr id="3" name="Picture 2">
            <a:extLst>
              <a:ext uri="{FF2B5EF4-FFF2-40B4-BE49-F238E27FC236}">
                <a16:creationId xmlns:a16="http://schemas.microsoft.com/office/drawing/2014/main" id="{2AC6E5F2-7C06-4A74-A514-6F9028F89E1F}"/>
              </a:ext>
            </a:extLst>
          </p:cNvPr>
          <p:cNvPicPr>
            <a:picLocks noChangeAspect="1"/>
          </p:cNvPicPr>
          <p:nvPr/>
        </p:nvPicPr>
        <p:blipFill>
          <a:blip r:embed="rId16"/>
          <a:stretch>
            <a:fillRect/>
          </a:stretch>
        </p:blipFill>
        <p:spPr>
          <a:xfrm>
            <a:off x="6599620" y="4293330"/>
            <a:ext cx="3686175" cy="1590675"/>
          </a:xfrm>
          <a:prstGeom prst="rect">
            <a:avLst/>
          </a:prstGeom>
        </p:spPr>
      </p:pic>
      <p:pic>
        <p:nvPicPr>
          <p:cNvPr id="4" name="Picture 3">
            <a:extLst>
              <a:ext uri="{FF2B5EF4-FFF2-40B4-BE49-F238E27FC236}">
                <a16:creationId xmlns:a16="http://schemas.microsoft.com/office/drawing/2014/main" id="{38D723D0-9915-4AEF-8F06-6D9F0FE3EE93}"/>
              </a:ext>
            </a:extLst>
          </p:cNvPr>
          <p:cNvPicPr>
            <a:picLocks noChangeAspect="1"/>
          </p:cNvPicPr>
          <p:nvPr/>
        </p:nvPicPr>
        <p:blipFill>
          <a:blip r:embed="rId17"/>
          <a:stretch>
            <a:fillRect/>
          </a:stretch>
        </p:blipFill>
        <p:spPr>
          <a:xfrm>
            <a:off x="56275" y="3139515"/>
            <a:ext cx="4524375" cy="504825"/>
          </a:xfrm>
          <a:prstGeom prst="rect">
            <a:avLst/>
          </a:prstGeom>
        </p:spPr>
      </p:pic>
      <p:pic>
        <p:nvPicPr>
          <p:cNvPr id="18" name="Picture 17">
            <a:extLst>
              <a:ext uri="{FF2B5EF4-FFF2-40B4-BE49-F238E27FC236}">
                <a16:creationId xmlns:a16="http://schemas.microsoft.com/office/drawing/2014/main" id="{D8BC4C47-284D-4B51-8825-5CE394CABC8C}"/>
              </a:ext>
            </a:extLst>
          </p:cNvPr>
          <p:cNvPicPr>
            <a:picLocks noChangeAspect="1"/>
          </p:cNvPicPr>
          <p:nvPr/>
        </p:nvPicPr>
        <p:blipFill>
          <a:blip r:embed="rId18"/>
          <a:stretch>
            <a:fillRect/>
          </a:stretch>
        </p:blipFill>
        <p:spPr>
          <a:xfrm>
            <a:off x="2240163" y="4868643"/>
            <a:ext cx="4030839" cy="529503"/>
          </a:xfrm>
          <a:prstGeom prst="rect">
            <a:avLst/>
          </a:prstGeom>
        </p:spPr>
      </p:pic>
    </p:spTree>
    <p:extLst>
      <p:ext uri="{BB962C8B-B14F-4D97-AF65-F5344CB8AC3E}">
        <p14:creationId xmlns:p14="http://schemas.microsoft.com/office/powerpoint/2010/main" val="24741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Effect transition="in" filter="fade">
                                      <p:cBhvr>
                                        <p:cTn id="14" dur="1000"/>
                                        <p:tgtEl>
                                          <p:spTgt spid="6"/>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fltVal val="0"/>
                                          </p:val>
                                        </p:tav>
                                        <p:tav tm="100000">
                                          <p:val>
                                            <p:strVal val="#ppt_w"/>
                                          </p:val>
                                        </p:tav>
                                      </p:tavLst>
                                    </p:anim>
                                    <p:anim calcmode="lin" valueType="num">
                                      <p:cBhvr>
                                        <p:cTn id="23" dur="1000" fill="hold"/>
                                        <p:tgtEl>
                                          <p:spTgt spid="7"/>
                                        </p:tgtEl>
                                        <p:attrNameLst>
                                          <p:attrName>ppt_h</p:attrName>
                                        </p:attrNameLst>
                                      </p:cBhvr>
                                      <p:tavLst>
                                        <p:tav tm="0">
                                          <p:val>
                                            <p:fltVal val="0"/>
                                          </p:val>
                                        </p:tav>
                                        <p:tav tm="100000">
                                          <p:val>
                                            <p:strVal val="#ppt_h"/>
                                          </p:val>
                                        </p:tav>
                                      </p:tavLst>
                                    </p:anim>
                                    <p:animEffect transition="in" filter="fade">
                                      <p:cBhvr>
                                        <p:cTn id="24" dur="10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Effect transition="in" filter="fade">
                                      <p:cBhvr>
                                        <p:cTn id="29" dur="1000"/>
                                        <p:tgtEl>
                                          <p:spTgt spid="8"/>
                                        </p:tgtEl>
                                      </p:cBhvr>
                                    </p:animEffect>
                                  </p:childTnLst>
                                </p:cTn>
                              </p:par>
                              <p:par>
                                <p:cTn id="30" presetID="53" presetClass="entr" presetSubtype="16"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fltVal val="0"/>
                                          </p:val>
                                        </p:tav>
                                        <p:tav tm="100000">
                                          <p:val>
                                            <p:strVal val="#ppt_w"/>
                                          </p:val>
                                        </p:tav>
                                      </p:tavLst>
                                    </p:anim>
                                    <p:anim calcmode="lin" valueType="num">
                                      <p:cBhvr>
                                        <p:cTn id="33" dur="1000" fill="hold"/>
                                        <p:tgtEl>
                                          <p:spTgt spid="5"/>
                                        </p:tgtEl>
                                        <p:attrNameLst>
                                          <p:attrName>ppt_h</p:attrName>
                                        </p:attrNameLst>
                                      </p:cBhvr>
                                      <p:tavLst>
                                        <p:tav tm="0">
                                          <p:val>
                                            <p:fltVal val="0"/>
                                          </p:val>
                                        </p:tav>
                                        <p:tav tm="100000">
                                          <p:val>
                                            <p:strVal val="#ppt_h"/>
                                          </p:val>
                                        </p:tav>
                                      </p:tavLst>
                                    </p:anim>
                                    <p:animEffect transition="in" filter="fade">
                                      <p:cBhvr>
                                        <p:cTn id="34" dur="1000"/>
                                        <p:tgtEl>
                                          <p:spTgt spid="5"/>
                                        </p:tgtEl>
                                      </p:cBhvr>
                                    </p:animEffect>
                                  </p:childTnLst>
                                </p:cTn>
                              </p:par>
                              <p:par>
                                <p:cTn id="35" presetID="53" presetClass="entr" presetSubtype="16"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000" fill="hold"/>
                                        <p:tgtEl>
                                          <p:spTgt spid="13"/>
                                        </p:tgtEl>
                                        <p:attrNameLst>
                                          <p:attrName>ppt_w</p:attrName>
                                        </p:attrNameLst>
                                      </p:cBhvr>
                                      <p:tavLst>
                                        <p:tav tm="0">
                                          <p:val>
                                            <p:fltVal val="0"/>
                                          </p:val>
                                        </p:tav>
                                        <p:tav tm="100000">
                                          <p:val>
                                            <p:strVal val="#ppt_w"/>
                                          </p:val>
                                        </p:tav>
                                      </p:tavLst>
                                    </p:anim>
                                    <p:anim calcmode="lin" valueType="num">
                                      <p:cBhvr>
                                        <p:cTn id="38" dur="1000" fill="hold"/>
                                        <p:tgtEl>
                                          <p:spTgt spid="13"/>
                                        </p:tgtEl>
                                        <p:attrNameLst>
                                          <p:attrName>ppt_h</p:attrName>
                                        </p:attrNameLst>
                                      </p:cBhvr>
                                      <p:tavLst>
                                        <p:tav tm="0">
                                          <p:val>
                                            <p:fltVal val="0"/>
                                          </p:val>
                                        </p:tav>
                                        <p:tav tm="100000">
                                          <p:val>
                                            <p:strVal val="#ppt_h"/>
                                          </p:val>
                                        </p:tav>
                                      </p:tavLst>
                                    </p:anim>
                                    <p:animEffect transition="in" filter="fade">
                                      <p:cBhvr>
                                        <p:cTn id="39" dur="1000"/>
                                        <p:tgtEl>
                                          <p:spTgt spid="13"/>
                                        </p:tgtEl>
                                      </p:cBhvr>
                                    </p:animEffect>
                                  </p:childTnLst>
                                </p:cTn>
                              </p:par>
                              <p:par>
                                <p:cTn id="40" presetID="53" presetClass="entr" presetSubtype="16"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1000" fill="hold"/>
                                        <p:tgtEl>
                                          <p:spTgt spid="17"/>
                                        </p:tgtEl>
                                        <p:attrNameLst>
                                          <p:attrName>ppt_w</p:attrName>
                                        </p:attrNameLst>
                                      </p:cBhvr>
                                      <p:tavLst>
                                        <p:tav tm="0">
                                          <p:val>
                                            <p:fltVal val="0"/>
                                          </p:val>
                                        </p:tav>
                                        <p:tav tm="100000">
                                          <p:val>
                                            <p:strVal val="#ppt_w"/>
                                          </p:val>
                                        </p:tav>
                                      </p:tavLst>
                                    </p:anim>
                                    <p:anim calcmode="lin" valueType="num">
                                      <p:cBhvr>
                                        <p:cTn id="43" dur="1000" fill="hold"/>
                                        <p:tgtEl>
                                          <p:spTgt spid="17"/>
                                        </p:tgtEl>
                                        <p:attrNameLst>
                                          <p:attrName>ppt_h</p:attrName>
                                        </p:attrNameLst>
                                      </p:cBhvr>
                                      <p:tavLst>
                                        <p:tav tm="0">
                                          <p:val>
                                            <p:fltVal val="0"/>
                                          </p:val>
                                        </p:tav>
                                        <p:tav tm="100000">
                                          <p:val>
                                            <p:strVal val="#ppt_h"/>
                                          </p:val>
                                        </p:tav>
                                      </p:tavLst>
                                    </p:anim>
                                    <p:animEffect transition="in" filter="fade">
                                      <p:cBhvr>
                                        <p:cTn id="44" dur="1000"/>
                                        <p:tgtEl>
                                          <p:spTgt spid="17"/>
                                        </p:tgtEl>
                                      </p:cBhvr>
                                    </p:animEffect>
                                  </p:childTnLst>
                                </p:cTn>
                              </p:par>
                              <p:par>
                                <p:cTn id="45" presetID="53" presetClass="entr" presetSubtype="16"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1000" fill="hold"/>
                                        <p:tgtEl>
                                          <p:spTgt spid="14"/>
                                        </p:tgtEl>
                                        <p:attrNameLst>
                                          <p:attrName>ppt_w</p:attrName>
                                        </p:attrNameLst>
                                      </p:cBhvr>
                                      <p:tavLst>
                                        <p:tav tm="0">
                                          <p:val>
                                            <p:fltVal val="0"/>
                                          </p:val>
                                        </p:tav>
                                        <p:tav tm="100000">
                                          <p:val>
                                            <p:strVal val="#ppt_w"/>
                                          </p:val>
                                        </p:tav>
                                      </p:tavLst>
                                    </p:anim>
                                    <p:anim calcmode="lin" valueType="num">
                                      <p:cBhvr>
                                        <p:cTn id="48" dur="1000" fill="hold"/>
                                        <p:tgtEl>
                                          <p:spTgt spid="14"/>
                                        </p:tgtEl>
                                        <p:attrNameLst>
                                          <p:attrName>ppt_h</p:attrName>
                                        </p:attrNameLst>
                                      </p:cBhvr>
                                      <p:tavLst>
                                        <p:tav tm="0">
                                          <p:val>
                                            <p:fltVal val="0"/>
                                          </p:val>
                                        </p:tav>
                                        <p:tav tm="100000">
                                          <p:val>
                                            <p:strVal val="#ppt_h"/>
                                          </p:val>
                                        </p:tav>
                                      </p:tavLst>
                                    </p:anim>
                                    <p:animEffect transition="in" filter="fade">
                                      <p:cBhvr>
                                        <p:cTn id="49" dur="1000"/>
                                        <p:tgtEl>
                                          <p:spTgt spid="14"/>
                                        </p:tgtEl>
                                      </p:cBhvr>
                                    </p:animEffect>
                                  </p:childTnLst>
                                </p:cTn>
                              </p:par>
                              <p:par>
                                <p:cTn id="50" presetID="53" presetClass="entr" presetSubtype="16"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1000" fill="hold"/>
                                        <p:tgtEl>
                                          <p:spTgt spid="16"/>
                                        </p:tgtEl>
                                        <p:attrNameLst>
                                          <p:attrName>ppt_w</p:attrName>
                                        </p:attrNameLst>
                                      </p:cBhvr>
                                      <p:tavLst>
                                        <p:tav tm="0">
                                          <p:val>
                                            <p:fltVal val="0"/>
                                          </p:val>
                                        </p:tav>
                                        <p:tav tm="100000">
                                          <p:val>
                                            <p:strVal val="#ppt_w"/>
                                          </p:val>
                                        </p:tav>
                                      </p:tavLst>
                                    </p:anim>
                                    <p:anim calcmode="lin" valueType="num">
                                      <p:cBhvr>
                                        <p:cTn id="53" dur="1000" fill="hold"/>
                                        <p:tgtEl>
                                          <p:spTgt spid="16"/>
                                        </p:tgtEl>
                                        <p:attrNameLst>
                                          <p:attrName>ppt_h</p:attrName>
                                        </p:attrNameLst>
                                      </p:cBhvr>
                                      <p:tavLst>
                                        <p:tav tm="0">
                                          <p:val>
                                            <p:fltVal val="0"/>
                                          </p:val>
                                        </p:tav>
                                        <p:tav tm="100000">
                                          <p:val>
                                            <p:strVal val="#ppt_h"/>
                                          </p:val>
                                        </p:tav>
                                      </p:tavLst>
                                    </p:anim>
                                    <p:animEffect transition="in" filter="fade">
                                      <p:cBhvr>
                                        <p:cTn id="54" dur="1000"/>
                                        <p:tgtEl>
                                          <p:spTgt spid="16"/>
                                        </p:tgtEl>
                                      </p:cBhvr>
                                    </p:animEffect>
                                  </p:childTnLst>
                                </p:cTn>
                              </p:par>
                              <p:par>
                                <p:cTn id="55" presetID="53" presetClass="entr" presetSubtype="16"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Effect transition="in" filter="fade">
                                      <p:cBhvr>
                                        <p:cTn id="59" dur="1000"/>
                                        <p:tgtEl>
                                          <p:spTgt spid="12"/>
                                        </p:tgtEl>
                                      </p:cBhvr>
                                    </p:animEffect>
                                  </p:childTnLst>
                                </p:cTn>
                              </p:par>
                              <p:par>
                                <p:cTn id="60" presetID="53" presetClass="entr" presetSubtype="16" fill="hold" nodeType="with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1000" fill="hold"/>
                                        <p:tgtEl>
                                          <p:spTgt spid="11"/>
                                        </p:tgtEl>
                                        <p:attrNameLst>
                                          <p:attrName>ppt_w</p:attrName>
                                        </p:attrNameLst>
                                      </p:cBhvr>
                                      <p:tavLst>
                                        <p:tav tm="0">
                                          <p:val>
                                            <p:fltVal val="0"/>
                                          </p:val>
                                        </p:tav>
                                        <p:tav tm="100000">
                                          <p:val>
                                            <p:strVal val="#ppt_w"/>
                                          </p:val>
                                        </p:tav>
                                      </p:tavLst>
                                    </p:anim>
                                    <p:anim calcmode="lin" valueType="num">
                                      <p:cBhvr>
                                        <p:cTn id="63" dur="1000" fill="hold"/>
                                        <p:tgtEl>
                                          <p:spTgt spid="11"/>
                                        </p:tgtEl>
                                        <p:attrNameLst>
                                          <p:attrName>ppt_h</p:attrName>
                                        </p:attrNameLst>
                                      </p:cBhvr>
                                      <p:tavLst>
                                        <p:tav tm="0">
                                          <p:val>
                                            <p:fltVal val="0"/>
                                          </p:val>
                                        </p:tav>
                                        <p:tav tm="100000">
                                          <p:val>
                                            <p:strVal val="#ppt_h"/>
                                          </p:val>
                                        </p:tav>
                                      </p:tavLst>
                                    </p:anim>
                                    <p:animEffect transition="in" filter="fade">
                                      <p:cBhvr>
                                        <p:cTn id="64" dur="1000"/>
                                        <p:tgtEl>
                                          <p:spTgt spid="11"/>
                                        </p:tgtEl>
                                      </p:cBhvr>
                                    </p:animEffect>
                                  </p:childTnLst>
                                </p:cTn>
                              </p:par>
                              <p:par>
                                <p:cTn id="65" presetID="53" presetClass="entr" presetSubtype="16"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1000" fill="hold"/>
                                        <p:tgtEl>
                                          <p:spTgt spid="3"/>
                                        </p:tgtEl>
                                        <p:attrNameLst>
                                          <p:attrName>ppt_w</p:attrName>
                                        </p:attrNameLst>
                                      </p:cBhvr>
                                      <p:tavLst>
                                        <p:tav tm="0">
                                          <p:val>
                                            <p:fltVal val="0"/>
                                          </p:val>
                                        </p:tav>
                                        <p:tav tm="100000">
                                          <p:val>
                                            <p:strVal val="#ppt_w"/>
                                          </p:val>
                                        </p:tav>
                                      </p:tavLst>
                                    </p:anim>
                                    <p:anim calcmode="lin" valueType="num">
                                      <p:cBhvr>
                                        <p:cTn id="68" dur="1000" fill="hold"/>
                                        <p:tgtEl>
                                          <p:spTgt spid="3"/>
                                        </p:tgtEl>
                                        <p:attrNameLst>
                                          <p:attrName>ppt_h</p:attrName>
                                        </p:attrNameLst>
                                      </p:cBhvr>
                                      <p:tavLst>
                                        <p:tav tm="0">
                                          <p:val>
                                            <p:fltVal val="0"/>
                                          </p:val>
                                        </p:tav>
                                        <p:tav tm="100000">
                                          <p:val>
                                            <p:strVal val="#ppt_h"/>
                                          </p:val>
                                        </p:tav>
                                      </p:tavLst>
                                    </p:anim>
                                    <p:animEffect transition="in" filter="fade">
                                      <p:cBhvr>
                                        <p:cTn id="69" dur="1000"/>
                                        <p:tgtEl>
                                          <p:spTgt spid="3"/>
                                        </p:tgtEl>
                                      </p:cBhvr>
                                    </p:animEffect>
                                  </p:childTnLst>
                                </p:cTn>
                              </p:par>
                              <p:par>
                                <p:cTn id="70" presetID="53" presetClass="entr" presetSubtype="16"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1000" fill="hold"/>
                                        <p:tgtEl>
                                          <p:spTgt spid="15"/>
                                        </p:tgtEl>
                                        <p:attrNameLst>
                                          <p:attrName>ppt_w</p:attrName>
                                        </p:attrNameLst>
                                      </p:cBhvr>
                                      <p:tavLst>
                                        <p:tav tm="0">
                                          <p:val>
                                            <p:fltVal val="0"/>
                                          </p:val>
                                        </p:tav>
                                        <p:tav tm="100000">
                                          <p:val>
                                            <p:strVal val="#ppt_w"/>
                                          </p:val>
                                        </p:tav>
                                      </p:tavLst>
                                    </p:anim>
                                    <p:anim calcmode="lin" valueType="num">
                                      <p:cBhvr>
                                        <p:cTn id="73" dur="1000" fill="hold"/>
                                        <p:tgtEl>
                                          <p:spTgt spid="15"/>
                                        </p:tgtEl>
                                        <p:attrNameLst>
                                          <p:attrName>ppt_h</p:attrName>
                                        </p:attrNameLst>
                                      </p:cBhvr>
                                      <p:tavLst>
                                        <p:tav tm="0">
                                          <p:val>
                                            <p:fltVal val="0"/>
                                          </p:val>
                                        </p:tav>
                                        <p:tav tm="100000">
                                          <p:val>
                                            <p:strVal val="#ppt_h"/>
                                          </p:val>
                                        </p:tav>
                                      </p:tavLst>
                                    </p:anim>
                                    <p:animEffect transition="in" filter="fade">
                                      <p:cBhvr>
                                        <p:cTn id="74" dur="1000"/>
                                        <p:tgtEl>
                                          <p:spTgt spid="15"/>
                                        </p:tgtEl>
                                      </p:cBhvr>
                                    </p:animEffect>
                                  </p:childTnLst>
                                </p:cTn>
                              </p:par>
                              <p:par>
                                <p:cTn id="75" presetID="53" presetClass="entr" presetSubtype="16"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p:cTn id="77" dur="1000" fill="hold"/>
                                        <p:tgtEl>
                                          <p:spTgt spid="4"/>
                                        </p:tgtEl>
                                        <p:attrNameLst>
                                          <p:attrName>ppt_w</p:attrName>
                                        </p:attrNameLst>
                                      </p:cBhvr>
                                      <p:tavLst>
                                        <p:tav tm="0">
                                          <p:val>
                                            <p:fltVal val="0"/>
                                          </p:val>
                                        </p:tav>
                                        <p:tav tm="100000">
                                          <p:val>
                                            <p:strVal val="#ppt_w"/>
                                          </p:val>
                                        </p:tav>
                                      </p:tavLst>
                                    </p:anim>
                                    <p:anim calcmode="lin" valueType="num">
                                      <p:cBhvr>
                                        <p:cTn id="78" dur="1000" fill="hold"/>
                                        <p:tgtEl>
                                          <p:spTgt spid="4"/>
                                        </p:tgtEl>
                                        <p:attrNameLst>
                                          <p:attrName>ppt_h</p:attrName>
                                        </p:attrNameLst>
                                      </p:cBhvr>
                                      <p:tavLst>
                                        <p:tav tm="0">
                                          <p:val>
                                            <p:fltVal val="0"/>
                                          </p:val>
                                        </p:tav>
                                        <p:tav tm="100000">
                                          <p:val>
                                            <p:strVal val="#ppt_h"/>
                                          </p:val>
                                        </p:tav>
                                      </p:tavLst>
                                    </p:anim>
                                    <p:animEffect transition="in" filter="fade">
                                      <p:cBhvr>
                                        <p:cTn id="79" dur="1000"/>
                                        <p:tgtEl>
                                          <p:spTgt spid="4"/>
                                        </p:tgtEl>
                                      </p:cBhvr>
                                    </p:animEffect>
                                  </p:childTnLst>
                                </p:cTn>
                              </p:par>
                              <p:par>
                                <p:cTn id="80" presetID="53" presetClass="entr" presetSubtype="16" fill="hold" nodeType="with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p:cTn id="82" dur="1000" fill="hold"/>
                                        <p:tgtEl>
                                          <p:spTgt spid="18"/>
                                        </p:tgtEl>
                                        <p:attrNameLst>
                                          <p:attrName>ppt_w</p:attrName>
                                        </p:attrNameLst>
                                      </p:cBhvr>
                                      <p:tavLst>
                                        <p:tav tm="0">
                                          <p:val>
                                            <p:fltVal val="0"/>
                                          </p:val>
                                        </p:tav>
                                        <p:tav tm="100000">
                                          <p:val>
                                            <p:strVal val="#ppt_w"/>
                                          </p:val>
                                        </p:tav>
                                      </p:tavLst>
                                    </p:anim>
                                    <p:anim calcmode="lin" valueType="num">
                                      <p:cBhvr>
                                        <p:cTn id="83" dur="1000" fill="hold"/>
                                        <p:tgtEl>
                                          <p:spTgt spid="18"/>
                                        </p:tgtEl>
                                        <p:attrNameLst>
                                          <p:attrName>ppt_h</p:attrName>
                                        </p:attrNameLst>
                                      </p:cBhvr>
                                      <p:tavLst>
                                        <p:tav tm="0">
                                          <p:val>
                                            <p:fltVal val="0"/>
                                          </p:val>
                                        </p:tav>
                                        <p:tav tm="100000">
                                          <p:val>
                                            <p:strVal val="#ppt_h"/>
                                          </p:val>
                                        </p:tav>
                                      </p:tavLst>
                                    </p:anim>
                                    <p:animEffect transition="in" filter="fade">
                                      <p:cBhvr>
                                        <p:cTn id="8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A2E7-0120-4F7B-89C5-B4F704498A22}"/>
              </a:ext>
            </a:extLst>
          </p:cNvPr>
          <p:cNvSpPr>
            <a:spLocks noGrp="1"/>
          </p:cNvSpPr>
          <p:nvPr>
            <p:ph type="title"/>
          </p:nvPr>
        </p:nvSpPr>
        <p:spPr/>
        <p:txBody>
          <a:bodyPr>
            <a:normAutofit/>
          </a:bodyPr>
          <a:lstStyle/>
          <a:p>
            <a:r>
              <a:rPr lang="en-US" b="1" dirty="0"/>
              <a:t>Not Detected: Misc. Techniques to Gain Initial Foothold</a:t>
            </a:r>
          </a:p>
        </p:txBody>
      </p:sp>
      <p:sp>
        <p:nvSpPr>
          <p:cNvPr id="3" name="Content Placeholder 2">
            <a:extLst>
              <a:ext uri="{FF2B5EF4-FFF2-40B4-BE49-F238E27FC236}">
                <a16:creationId xmlns:a16="http://schemas.microsoft.com/office/drawing/2014/main" id="{E20A1D26-03D4-44D5-BA5D-A024AB684D93}"/>
              </a:ext>
            </a:extLst>
          </p:cNvPr>
          <p:cNvSpPr>
            <a:spLocks noGrp="1"/>
          </p:cNvSpPr>
          <p:nvPr>
            <p:ph sz="quarter" idx="14"/>
          </p:nvPr>
        </p:nvSpPr>
        <p:spPr>
          <a:xfrm>
            <a:off x="508000" y="914400"/>
            <a:ext cx="9550400" cy="3830595"/>
          </a:xfrm>
        </p:spPr>
        <p:txBody>
          <a:bodyPr>
            <a:normAutofit/>
          </a:bodyPr>
          <a:lstStyle/>
          <a:p>
            <a:pPr>
              <a:spcBef>
                <a:spcPts val="600"/>
              </a:spcBef>
            </a:pPr>
            <a:r>
              <a:rPr lang="en-US" sz="2400" dirty="0"/>
              <a:t>Obfuscated JScript/</a:t>
            </a:r>
            <a:r>
              <a:rPr lang="en-US" sz="2400" dirty="0" err="1"/>
              <a:t>VBscript</a:t>
            </a:r>
            <a:r>
              <a:rPr lang="en-US" sz="2400" dirty="0"/>
              <a:t> payloads that don’t use Kernel32 API declarations (such as @</a:t>
            </a:r>
            <a:r>
              <a:rPr lang="en-US" sz="2400" dirty="0" err="1"/>
              <a:t>vysecurity’s</a:t>
            </a:r>
            <a:r>
              <a:rPr lang="en-US" sz="2400" dirty="0"/>
              <a:t> CACTUSTORCH) </a:t>
            </a:r>
          </a:p>
          <a:p>
            <a:pPr>
              <a:spcBef>
                <a:spcPts val="600"/>
              </a:spcBef>
            </a:pPr>
            <a:endParaRPr lang="en-US" sz="2400" dirty="0"/>
          </a:p>
          <a:p>
            <a:pPr>
              <a:spcBef>
                <a:spcPts val="600"/>
              </a:spcBef>
            </a:pPr>
            <a:r>
              <a:rPr lang="en-US" sz="2400" dirty="0">
                <a:solidFill>
                  <a:schemeClr val="tx1"/>
                </a:solidFill>
              </a:rPr>
              <a:t>Using signed exec’s to load a Cobalt </a:t>
            </a:r>
            <a:r>
              <a:rPr lang="en-US" sz="2400" dirty="0" err="1">
                <a:solidFill>
                  <a:schemeClr val="tx1"/>
                </a:solidFill>
              </a:rPr>
              <a:t>stageless</a:t>
            </a:r>
            <a:r>
              <a:rPr lang="en-US" sz="2400" dirty="0">
                <a:solidFill>
                  <a:schemeClr val="tx1"/>
                </a:solidFill>
              </a:rPr>
              <a:t> payload, i.e.; “rundll32 </a:t>
            </a:r>
            <a:r>
              <a:rPr lang="en-US" sz="2400" dirty="0" err="1">
                <a:solidFill>
                  <a:schemeClr val="tx1"/>
                </a:solidFill>
              </a:rPr>
              <a:t>foo.dll,Start</a:t>
            </a:r>
            <a:r>
              <a:rPr lang="en-US" sz="2400" dirty="0">
                <a:solidFill>
                  <a:schemeClr val="tx1"/>
                </a:solidFill>
              </a:rPr>
              <a:t>”</a:t>
            </a:r>
          </a:p>
          <a:p>
            <a:pPr>
              <a:spcBef>
                <a:spcPts val="600"/>
              </a:spcBef>
            </a:pPr>
            <a:endParaRPr lang="en-US" sz="2400" dirty="0"/>
          </a:p>
          <a:p>
            <a:pPr>
              <a:spcBef>
                <a:spcPts val="600"/>
              </a:spcBef>
            </a:pPr>
            <a:r>
              <a:rPr lang="en-US" sz="2400" dirty="0"/>
              <a:t>Some executables created with Veil (</a:t>
            </a:r>
            <a:r>
              <a:rPr lang="en-US" sz="2400" i="1" dirty="0"/>
              <a:t>go-based</a:t>
            </a:r>
            <a:r>
              <a:rPr lang="en-US" sz="2400" dirty="0"/>
              <a:t>) and </a:t>
            </a:r>
            <a:r>
              <a:rPr lang="en-US" sz="2400" dirty="0" err="1"/>
              <a:t>Shellter</a:t>
            </a:r>
            <a:endParaRPr lang="en-US" sz="2400" dirty="0"/>
          </a:p>
          <a:p>
            <a:pPr marL="0" indent="0">
              <a:spcBef>
                <a:spcPts val="600"/>
              </a:spcBef>
              <a:buNone/>
            </a:pPr>
            <a:endParaRPr lang="en-US" sz="2400" dirty="0"/>
          </a:p>
        </p:txBody>
      </p:sp>
      <p:sp>
        <p:nvSpPr>
          <p:cNvPr id="4" name="Rectangle 3">
            <a:extLst>
              <a:ext uri="{FF2B5EF4-FFF2-40B4-BE49-F238E27FC236}">
                <a16:creationId xmlns:a16="http://schemas.microsoft.com/office/drawing/2014/main" id="{ED7D4826-5A8B-4A92-8980-A0CCEB795A0D}"/>
              </a:ext>
            </a:extLst>
          </p:cNvPr>
          <p:cNvSpPr/>
          <p:nvPr/>
        </p:nvSpPr>
        <p:spPr>
          <a:xfrm>
            <a:off x="504744" y="4993749"/>
            <a:ext cx="7958817" cy="400110"/>
          </a:xfrm>
          <a:prstGeom prst="rect">
            <a:avLst/>
          </a:prstGeom>
        </p:spPr>
        <p:txBody>
          <a:bodyPr wrap="square">
            <a:spAutoFit/>
          </a:bodyPr>
          <a:lstStyle/>
          <a:p>
            <a:r>
              <a:rPr lang="en-US" sz="1000" dirty="0">
                <a:hlinkClick r:id="rId3"/>
              </a:rPr>
              <a:t>https://www.mdsec.co.uk/2017/07/payload-generation-with-cactustorch/</a:t>
            </a:r>
            <a:r>
              <a:rPr lang="en-US" sz="1000" dirty="0"/>
              <a:t> </a:t>
            </a:r>
          </a:p>
          <a:p>
            <a:r>
              <a:rPr lang="en-US" sz="1000" dirty="0">
                <a:hlinkClick r:id="rId4"/>
              </a:rPr>
              <a:t>https://cobbr.io/ScriptBlock-Warning-Event-Logging-Bypass.html</a:t>
            </a:r>
            <a:r>
              <a:rPr lang="en-US" sz="1000" dirty="0"/>
              <a:t> </a:t>
            </a:r>
          </a:p>
        </p:txBody>
      </p:sp>
    </p:spTree>
    <p:extLst>
      <p:ext uri="{BB962C8B-B14F-4D97-AF65-F5344CB8AC3E}">
        <p14:creationId xmlns:p14="http://schemas.microsoft.com/office/powerpoint/2010/main" val="47484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2A24-987B-4D8F-926F-3D99DE86E8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44CFD3-D194-4F9D-A87C-2C6F1A5A6147}"/>
              </a:ext>
            </a:extLst>
          </p:cNvPr>
          <p:cNvSpPr>
            <a:spLocks noGrp="1"/>
          </p:cNvSpPr>
          <p:nvPr>
            <p:ph sz="quarter" idx="14"/>
          </p:nvPr>
        </p:nvSpPr>
        <p:spPr/>
        <p:txBody>
          <a:bodyPr/>
          <a:lstStyle/>
          <a:p>
            <a:endParaRPr lang="en-US"/>
          </a:p>
        </p:txBody>
      </p:sp>
      <p:pic>
        <p:nvPicPr>
          <p:cNvPr id="4098" name="Picture 2" descr="http://www.simonstalenhag.se/bilderbig/by_gathering3_2880.jpg">
            <a:extLst>
              <a:ext uri="{FF2B5EF4-FFF2-40B4-BE49-F238E27FC236}">
                <a16:creationId xmlns:a16="http://schemas.microsoft.com/office/drawing/2014/main" id="{770E77BB-35CB-428F-B39E-1AEF047A2A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86261"/>
            <a:ext cx="10438740" cy="580126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CA81D76-6C2C-45ED-9C7C-C4269FB7CC46}"/>
              </a:ext>
            </a:extLst>
          </p:cNvPr>
          <p:cNvSpPr txBox="1">
            <a:spLocks/>
          </p:cNvSpPr>
          <p:nvPr/>
        </p:nvSpPr>
        <p:spPr>
          <a:xfrm>
            <a:off x="150042" y="96284"/>
            <a:ext cx="9146203" cy="345535"/>
          </a:xfrm>
          <a:prstGeom prst="rect">
            <a:avLst/>
          </a:prstGeom>
        </p:spPr>
        <p:txBody>
          <a:bodyPr vert="horz" lIns="0" tIns="0" rIns="0" bIns="0" rtlCol="0" anchor="t" anchorCtr="0">
            <a:normAutofit/>
          </a:bodyPr>
          <a:lstStyle>
            <a:lvl1pPr algn="l" defTabSz="253997" rtl="0" eaLnBrk="1" latinLnBrk="0" hangingPunct="1">
              <a:lnSpc>
                <a:spcPts val="2556"/>
              </a:lnSpc>
              <a:spcBef>
                <a:spcPct val="0"/>
              </a:spcBef>
              <a:buNone/>
              <a:tabLst>
                <a:tab pos="253997" algn="l"/>
              </a:tabLst>
              <a:defRPr sz="2444" kern="1200" baseline="0">
                <a:solidFill>
                  <a:srgbClr val="1D3649"/>
                </a:solidFill>
                <a:latin typeface="Arial" panose="020B0604020202020204" pitchFamily="34" charset="0"/>
                <a:ea typeface="+mj-ea"/>
                <a:cs typeface="Arial" panose="020B0604020202020204" pitchFamily="34" charset="0"/>
              </a:defRPr>
            </a:lvl1pPr>
          </a:lstStyle>
          <a:p>
            <a:pPr fontAlgn="auto">
              <a:spcAft>
                <a:spcPts val="0"/>
              </a:spcAft>
            </a:pPr>
            <a:r>
              <a:rPr lang="en-US" sz="2800" dirty="0">
                <a:solidFill>
                  <a:schemeClr val="bg1"/>
                </a:solidFill>
                <a:latin typeface="Courier New" panose="02070309020205020404" pitchFamily="49" charset="0"/>
                <a:cs typeface="Courier New" panose="02070309020205020404" pitchFamily="49" charset="0"/>
              </a:rPr>
              <a:t>Remember, we’re talking </a:t>
            </a:r>
            <a:r>
              <a:rPr lang="en-US" sz="2800" b="1" dirty="0">
                <a:solidFill>
                  <a:schemeClr val="bg1"/>
                </a:solidFill>
                <a:latin typeface="Courier New" panose="02070309020205020404" pitchFamily="49" charset="0"/>
                <a:cs typeface="Courier New" panose="02070309020205020404" pitchFamily="49" charset="0"/>
              </a:rPr>
              <a:t>POST</a:t>
            </a:r>
            <a:r>
              <a:rPr lang="en-US" sz="2800" dirty="0">
                <a:solidFill>
                  <a:schemeClr val="bg1"/>
                </a:solidFill>
                <a:latin typeface="Courier New" panose="02070309020205020404" pitchFamily="49" charset="0"/>
                <a:cs typeface="Courier New" panose="02070309020205020404" pitchFamily="49" charset="0"/>
              </a:rPr>
              <a:t> Breach</a:t>
            </a:r>
          </a:p>
        </p:txBody>
      </p:sp>
    </p:spTree>
    <p:extLst>
      <p:ext uri="{BB962C8B-B14F-4D97-AF65-F5344CB8AC3E}">
        <p14:creationId xmlns:p14="http://schemas.microsoft.com/office/powerpoint/2010/main" val="2840051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fantastic mr fox">
            <a:extLst>
              <a:ext uri="{FF2B5EF4-FFF2-40B4-BE49-F238E27FC236}">
                <a16:creationId xmlns:a16="http://schemas.microsoft.com/office/drawing/2014/main" id="{286F2316-45FE-4E99-8D26-87FC2269D5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5" b="-1"/>
          <a:stretch/>
        </p:blipFill>
        <p:spPr bwMode="auto">
          <a:xfrm>
            <a:off x="5365806" y="1780032"/>
            <a:ext cx="4813244" cy="367637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p:txBody>
          <a:bodyPr/>
          <a:lstStyle/>
          <a:p>
            <a:pPr>
              <a:spcBef>
                <a:spcPts val="500"/>
              </a:spcBef>
              <a:defRPr/>
            </a:pPr>
            <a:r>
              <a:rPr lang="en-US" b="1" dirty="0" err="1">
                <a:latin typeface="Courier New" panose="02070309020205020404" pitchFamily="49" charset="0"/>
                <a:cs typeface="Courier New" panose="02070309020205020404" pitchFamily="49" charset="0"/>
              </a:rPr>
              <a:t>Whoami</a:t>
            </a:r>
            <a:endParaRPr lang="en-US" dirty="0">
              <a:latin typeface="Courier New" panose="02070309020205020404" pitchFamily="49" charset="0"/>
              <a:cs typeface="Courier New" panose="02070309020205020404" pitchFamily="49" charset="0"/>
            </a:endParaRPr>
          </a:p>
        </p:txBody>
      </p:sp>
      <p:sp>
        <p:nvSpPr>
          <p:cNvPr id="9" name="Content Placeholder 2">
            <a:extLst>
              <a:ext uri="{FF2B5EF4-FFF2-40B4-BE49-F238E27FC236}">
                <a16:creationId xmlns:a16="http://schemas.microsoft.com/office/drawing/2014/main" id="{C7844F53-0A90-4CBF-81E1-8981F0400900}"/>
              </a:ext>
            </a:extLst>
          </p:cNvPr>
          <p:cNvSpPr txBox="1">
            <a:spLocks/>
          </p:cNvSpPr>
          <p:nvPr/>
        </p:nvSpPr>
        <p:spPr>
          <a:xfrm>
            <a:off x="219967" y="1778889"/>
            <a:ext cx="5145839" cy="4461547"/>
          </a:xfrm>
          <a:prstGeom prst="rect">
            <a:avLst/>
          </a:prstGeom>
        </p:spPr>
        <p:txBody>
          <a:bodyPr/>
          <a:lstStyle>
            <a:lvl1pPr marL="198438" indent="-198438" algn="l" defTabSz="685800" rtl="0" eaLnBrk="1" latinLnBrk="0" hangingPunct="1">
              <a:lnSpc>
                <a:spcPct val="100000"/>
              </a:lnSpc>
              <a:spcBef>
                <a:spcPts val="1200"/>
              </a:spcBef>
              <a:buClr>
                <a:srgbClr val="FF5003"/>
              </a:buClr>
              <a:buFont typeface="Arial" panose="020B0604020202020204" pitchFamily="34" charset="0"/>
              <a:buChar char="•"/>
              <a:defRPr sz="1400" kern="1200">
                <a:solidFill>
                  <a:srgbClr val="1D3649"/>
                </a:solidFill>
                <a:latin typeface="Arial" panose="020B0604020202020204" pitchFamily="34" charset="0"/>
                <a:ea typeface="+mn-ea"/>
                <a:cs typeface="Arial" panose="020B0604020202020204" pitchFamily="34" charset="0"/>
              </a:defRPr>
            </a:lvl1pPr>
            <a:lvl2pPr marL="409575" marR="0" indent="-165100"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2pPr>
            <a:lvl3pPr marL="593725" marR="0" indent="-14446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baseline="0">
                <a:solidFill>
                  <a:srgbClr val="1D3649"/>
                </a:solidFill>
                <a:latin typeface="Arial" panose="020B0604020202020204" pitchFamily="34" charset="0"/>
                <a:ea typeface="+mn-ea"/>
                <a:cs typeface="Arial" panose="020B0604020202020204" pitchFamily="34" charset="0"/>
              </a:defRPr>
            </a:lvl3pPr>
            <a:lvl4pPr marL="769938" marR="0" indent="-16351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4pPr>
            <a:lvl5pPr marL="990600" marR="0" indent="-160338"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556"/>
              </a:spcBef>
              <a:defRPr/>
            </a:pPr>
            <a:r>
              <a:rPr lang="en-US" sz="2000" dirty="0"/>
              <a:t>@</a:t>
            </a:r>
            <a:r>
              <a:rPr lang="en-US" sz="2000" dirty="0" err="1"/>
              <a:t>retBandit</a:t>
            </a:r>
            <a:endParaRPr lang="en-US" sz="2000" dirty="0"/>
          </a:p>
          <a:p>
            <a:pPr>
              <a:spcBef>
                <a:spcPts val="556"/>
              </a:spcBef>
              <a:defRPr/>
            </a:pPr>
            <a:endParaRPr lang="en-US" sz="2000" dirty="0"/>
          </a:p>
          <a:p>
            <a:pPr>
              <a:spcBef>
                <a:spcPts val="556"/>
              </a:spcBef>
              <a:defRPr/>
            </a:pPr>
            <a:r>
              <a:rPr lang="en-US" sz="2000" dirty="0"/>
              <a:t>Red Teaming Ops Lead, IBM X-Force Red</a:t>
            </a:r>
          </a:p>
          <a:p>
            <a:pPr marL="0" indent="0">
              <a:spcBef>
                <a:spcPts val="556"/>
              </a:spcBef>
              <a:buNone/>
              <a:defRPr/>
            </a:pPr>
            <a:endParaRPr lang="en-US" sz="2000" dirty="0"/>
          </a:p>
          <a:p>
            <a:pPr>
              <a:spcBef>
                <a:spcPts val="556"/>
              </a:spcBef>
              <a:defRPr/>
            </a:pPr>
            <a:r>
              <a:rPr lang="en-US" sz="2000" dirty="0"/>
              <a:t>Part of CREST (crest-approved.org)</a:t>
            </a:r>
          </a:p>
          <a:p>
            <a:pPr marL="0" indent="0">
              <a:spcBef>
                <a:spcPts val="556"/>
              </a:spcBef>
              <a:buNone/>
              <a:defRPr/>
            </a:pPr>
            <a:endParaRPr lang="en-US" sz="2000" dirty="0"/>
          </a:p>
          <a:p>
            <a:pPr>
              <a:spcBef>
                <a:spcPts val="556"/>
              </a:spcBef>
              <a:defRPr/>
            </a:pPr>
            <a:r>
              <a:rPr lang="en-US" sz="2000" dirty="0"/>
              <a:t>I like mountain biking, drones, and beer</a:t>
            </a:r>
          </a:p>
          <a:p>
            <a:pPr marL="0" indent="0">
              <a:spcBef>
                <a:spcPts val="556"/>
              </a:spcBef>
              <a:buNone/>
              <a:defRPr/>
            </a:pPr>
            <a:endParaRPr lang="en-US" sz="2000" dirty="0"/>
          </a:p>
          <a:p>
            <a:pPr>
              <a:spcBef>
                <a:spcPts val="556"/>
              </a:spcBef>
              <a:defRPr/>
            </a:pPr>
            <a:r>
              <a:rPr lang="en-US" sz="2000" dirty="0"/>
              <a:t>Canadian, sorry not sorry</a:t>
            </a:r>
          </a:p>
          <a:p>
            <a:pPr marL="0" indent="0">
              <a:spcBef>
                <a:spcPts val="556"/>
              </a:spcBef>
              <a:buNone/>
              <a:defRPr/>
            </a:pPr>
            <a:endParaRPr lang="en-US" sz="2000" dirty="0"/>
          </a:p>
          <a:p>
            <a:pPr marL="0" indent="0">
              <a:spcBef>
                <a:spcPts val="556"/>
              </a:spcBef>
              <a:buNone/>
              <a:defRPr/>
            </a:pPr>
            <a:endParaRPr lang="en-US" sz="2000" dirty="0"/>
          </a:p>
        </p:txBody>
      </p:sp>
    </p:spTree>
    <p:extLst>
      <p:ext uri="{BB962C8B-B14F-4D97-AF65-F5344CB8AC3E}">
        <p14:creationId xmlns:p14="http://schemas.microsoft.com/office/powerpoint/2010/main" val="4258197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C21BF-993B-4B5F-9145-6A705C6D59F9}"/>
              </a:ext>
            </a:extLst>
          </p:cNvPr>
          <p:cNvSpPr>
            <a:spLocks noGrp="1"/>
          </p:cNvSpPr>
          <p:nvPr>
            <p:ph type="title"/>
          </p:nvPr>
        </p:nvSpPr>
        <p:spPr/>
        <p:txBody>
          <a:bodyPr/>
          <a:lstStyle/>
          <a:p>
            <a:r>
              <a:rPr lang="en-US" b="1" dirty="0"/>
              <a:t>Host Recon</a:t>
            </a:r>
          </a:p>
        </p:txBody>
      </p:sp>
      <p:sp>
        <p:nvSpPr>
          <p:cNvPr id="3" name="Content Placeholder 2">
            <a:extLst>
              <a:ext uri="{FF2B5EF4-FFF2-40B4-BE49-F238E27FC236}">
                <a16:creationId xmlns:a16="http://schemas.microsoft.com/office/drawing/2014/main" id="{AFEB8BCC-1D0E-4628-A57F-63BF6444ADD7}"/>
              </a:ext>
            </a:extLst>
          </p:cNvPr>
          <p:cNvSpPr>
            <a:spLocks noGrp="1"/>
          </p:cNvSpPr>
          <p:nvPr>
            <p:ph sz="quarter" idx="14"/>
          </p:nvPr>
        </p:nvSpPr>
        <p:spPr>
          <a:xfrm>
            <a:off x="298580" y="740831"/>
            <a:ext cx="8823302" cy="4572000"/>
          </a:xfrm>
        </p:spPr>
        <p:txBody>
          <a:bodyPr numCol="1">
            <a:normAutofit/>
          </a:bodyPr>
          <a:lstStyle/>
          <a:p>
            <a:pPr marL="234594" lvl="1" indent="0">
              <a:spcBef>
                <a:spcPts val="0"/>
              </a:spcBef>
              <a:buNone/>
            </a:pPr>
            <a:r>
              <a:rPr lang="en-US" sz="1700" dirty="0">
                <a:latin typeface="Courier New" panose="02070309020205020404" pitchFamily="49" charset="0"/>
                <a:cs typeface="Courier New" panose="02070309020205020404" pitchFamily="49" charset="0"/>
              </a:rPr>
              <a:t>echo %</a:t>
            </a:r>
            <a:r>
              <a:rPr lang="en-US" sz="1700" dirty="0" err="1">
                <a:latin typeface="Courier New" panose="02070309020205020404" pitchFamily="49" charset="0"/>
                <a:cs typeface="Courier New" panose="02070309020205020404" pitchFamily="49" charset="0"/>
              </a:rPr>
              <a:t>userdomain</a:t>
            </a:r>
            <a:r>
              <a:rPr lang="en-US" sz="1700" dirty="0">
                <a:latin typeface="Courier New" panose="02070309020205020404" pitchFamily="49" charset="0"/>
                <a:cs typeface="Courier New" panose="02070309020205020404" pitchFamily="49" charset="0"/>
              </a:rPr>
              <a:t>%</a:t>
            </a:r>
          </a:p>
          <a:p>
            <a:pPr marL="234594" lvl="1" indent="0">
              <a:spcBef>
                <a:spcPts val="0"/>
              </a:spcBef>
              <a:buNone/>
            </a:pPr>
            <a:r>
              <a:rPr lang="en-US" sz="1700" dirty="0">
                <a:latin typeface="Courier New" panose="02070309020205020404" pitchFamily="49" charset="0"/>
                <a:cs typeface="Courier New" panose="02070309020205020404" pitchFamily="49" charset="0"/>
              </a:rPr>
              <a:t>echo %</a:t>
            </a:r>
            <a:r>
              <a:rPr lang="en-US" sz="1700" dirty="0" err="1">
                <a:latin typeface="Courier New" panose="02070309020205020404" pitchFamily="49" charset="0"/>
                <a:cs typeface="Courier New" panose="02070309020205020404" pitchFamily="49" charset="0"/>
              </a:rPr>
              <a:t>logonserver</a:t>
            </a:r>
            <a:r>
              <a:rPr lang="en-US" sz="1700" dirty="0">
                <a:latin typeface="Courier New" panose="02070309020205020404" pitchFamily="49" charset="0"/>
                <a:cs typeface="Courier New" panose="02070309020205020404" pitchFamily="49" charset="0"/>
              </a:rPr>
              <a:t>%</a:t>
            </a:r>
          </a:p>
          <a:p>
            <a:pPr marL="234594" lvl="1" indent="0">
              <a:spcBef>
                <a:spcPts val="0"/>
              </a:spcBef>
              <a:buNone/>
            </a:pPr>
            <a:r>
              <a:rPr lang="en-US" sz="1700" dirty="0">
                <a:latin typeface="Courier New" panose="02070309020205020404" pitchFamily="49" charset="0"/>
                <a:cs typeface="Courier New" panose="02070309020205020404" pitchFamily="49" charset="0"/>
              </a:rPr>
              <a:t>echo %</a:t>
            </a:r>
            <a:r>
              <a:rPr lang="en-US" sz="1700" dirty="0" err="1">
                <a:latin typeface="Courier New" panose="02070309020205020404" pitchFamily="49" charset="0"/>
                <a:cs typeface="Courier New" panose="02070309020205020404" pitchFamily="49" charset="0"/>
              </a:rPr>
              <a:t>homepath</a:t>
            </a:r>
            <a:r>
              <a:rPr lang="en-US" sz="1700" dirty="0">
                <a:latin typeface="Courier New" panose="02070309020205020404" pitchFamily="49" charset="0"/>
                <a:cs typeface="Courier New" panose="02070309020205020404" pitchFamily="49" charset="0"/>
              </a:rPr>
              <a:t>%</a:t>
            </a:r>
          </a:p>
          <a:p>
            <a:pPr marL="234594" lvl="1" indent="0">
              <a:spcBef>
                <a:spcPts val="0"/>
              </a:spcBef>
              <a:buNone/>
            </a:pPr>
            <a:r>
              <a:rPr lang="en-US" sz="1700" dirty="0">
                <a:latin typeface="Courier New" panose="02070309020205020404" pitchFamily="49" charset="0"/>
                <a:cs typeface="Courier New" panose="02070309020205020404" pitchFamily="49" charset="0"/>
              </a:rPr>
              <a:t>echo %</a:t>
            </a:r>
            <a:r>
              <a:rPr lang="en-US" sz="1700" dirty="0" err="1">
                <a:latin typeface="Courier New" panose="02070309020205020404" pitchFamily="49" charset="0"/>
                <a:cs typeface="Courier New" panose="02070309020205020404" pitchFamily="49" charset="0"/>
              </a:rPr>
              <a:t>homedrive</a:t>
            </a:r>
            <a:r>
              <a:rPr lang="en-US" sz="1700" dirty="0">
                <a:latin typeface="Courier New" panose="02070309020205020404" pitchFamily="49" charset="0"/>
                <a:cs typeface="Courier New" panose="02070309020205020404" pitchFamily="49" charset="0"/>
              </a:rPr>
              <a:t>%</a:t>
            </a:r>
          </a:p>
          <a:p>
            <a:pPr marL="234594" lvl="1" indent="0">
              <a:spcBef>
                <a:spcPts val="0"/>
              </a:spcBef>
              <a:buNone/>
            </a:pPr>
            <a:r>
              <a:rPr lang="en-US" sz="1700" dirty="0">
                <a:latin typeface="Courier New" panose="02070309020205020404" pitchFamily="49" charset="0"/>
                <a:cs typeface="Courier New" panose="02070309020205020404" pitchFamily="49" charset="0"/>
              </a:rPr>
              <a:t>net share</a:t>
            </a:r>
          </a:p>
          <a:p>
            <a:pPr marL="234594" lvl="1" indent="0">
              <a:spcBef>
                <a:spcPts val="0"/>
              </a:spcBef>
              <a:buNone/>
            </a:pPr>
            <a:r>
              <a:rPr lang="en-US" sz="1700" dirty="0">
                <a:latin typeface="Courier New" panose="02070309020205020404" pitchFamily="49" charset="0"/>
                <a:cs typeface="Courier New" panose="02070309020205020404" pitchFamily="49" charset="0"/>
              </a:rPr>
              <a:t>net accounts</a:t>
            </a:r>
          </a:p>
          <a:p>
            <a:pPr marL="234594" lvl="1" indent="0">
              <a:spcBef>
                <a:spcPts val="0"/>
              </a:spcBef>
              <a:buNone/>
            </a:pPr>
            <a:r>
              <a:rPr lang="en-US" sz="1700" dirty="0" err="1">
                <a:latin typeface="Courier New" panose="02070309020205020404" pitchFamily="49" charset="0"/>
                <a:cs typeface="Courier New" panose="02070309020205020404" pitchFamily="49" charset="0"/>
              </a:rPr>
              <a:t>systeminfo</a:t>
            </a:r>
            <a:endParaRPr lang="en-US" sz="1700" dirty="0">
              <a:latin typeface="Courier New" panose="02070309020205020404" pitchFamily="49" charset="0"/>
              <a:cs typeface="Courier New" panose="02070309020205020404" pitchFamily="49" charset="0"/>
            </a:endParaRPr>
          </a:p>
          <a:p>
            <a:pPr marL="234594" lvl="1" indent="0">
              <a:spcBef>
                <a:spcPts val="0"/>
              </a:spcBef>
              <a:buNone/>
            </a:pPr>
            <a:r>
              <a:rPr lang="en-US" sz="1700" dirty="0" err="1">
                <a:latin typeface="Courier New" panose="02070309020205020404" pitchFamily="49" charset="0"/>
                <a:cs typeface="Courier New" panose="02070309020205020404" pitchFamily="49" charset="0"/>
              </a:rPr>
              <a:t>tasklist</a:t>
            </a:r>
            <a:r>
              <a:rPr lang="en-US" sz="1700" dirty="0">
                <a:latin typeface="Courier New" panose="02070309020205020404" pitchFamily="49" charset="0"/>
                <a:cs typeface="Courier New" panose="02070309020205020404" pitchFamily="49" charset="0"/>
              </a:rPr>
              <a:t> /svc</a:t>
            </a:r>
          </a:p>
          <a:p>
            <a:pPr marL="234594" lvl="1" indent="0">
              <a:spcBef>
                <a:spcPts val="0"/>
              </a:spcBef>
              <a:buNone/>
            </a:pPr>
            <a:r>
              <a:rPr lang="en-US" sz="1700" dirty="0" err="1">
                <a:latin typeface="Courier New" panose="02070309020205020404" pitchFamily="49" charset="0"/>
                <a:cs typeface="Courier New" panose="02070309020205020404" pitchFamily="49" charset="0"/>
              </a:rPr>
              <a:t>gpresult</a:t>
            </a:r>
            <a:r>
              <a:rPr lang="en-US" sz="1700" dirty="0">
                <a:latin typeface="Courier New" panose="02070309020205020404" pitchFamily="49" charset="0"/>
                <a:cs typeface="Courier New" panose="02070309020205020404" pitchFamily="49" charset="0"/>
              </a:rPr>
              <a:t> /z</a:t>
            </a:r>
          </a:p>
          <a:p>
            <a:pPr marL="234594" lvl="1" indent="0">
              <a:spcBef>
                <a:spcPts val="0"/>
              </a:spcBef>
              <a:buNone/>
            </a:pPr>
            <a:r>
              <a:rPr lang="en-US" sz="1700" dirty="0">
                <a:latin typeface="Courier New" panose="02070309020205020404" pitchFamily="49" charset="0"/>
                <a:cs typeface="Courier New" panose="02070309020205020404" pitchFamily="49" charset="0"/>
              </a:rPr>
              <a:t>net </a:t>
            </a:r>
            <a:r>
              <a:rPr lang="en-US" sz="1700" dirty="0" err="1">
                <a:latin typeface="Courier New" panose="02070309020205020404" pitchFamily="49" charset="0"/>
                <a:cs typeface="Courier New" panose="02070309020205020404" pitchFamily="49" charset="0"/>
              </a:rPr>
              <a:t>localgroup</a:t>
            </a:r>
            <a:r>
              <a:rPr lang="en-US" sz="1700" dirty="0">
                <a:latin typeface="Courier New" panose="02070309020205020404" pitchFamily="49" charset="0"/>
                <a:cs typeface="Courier New" panose="02070309020205020404" pitchFamily="49" charset="0"/>
              </a:rPr>
              <a:t> Administrators</a:t>
            </a:r>
          </a:p>
          <a:p>
            <a:pPr marL="234594" lvl="1" indent="0">
              <a:spcBef>
                <a:spcPts val="0"/>
              </a:spcBef>
              <a:buNone/>
            </a:pPr>
            <a:r>
              <a:rPr lang="en-US" sz="1700" dirty="0" err="1">
                <a:latin typeface="Courier New" panose="02070309020205020404" pitchFamily="49" charset="0"/>
                <a:cs typeface="Courier New" panose="02070309020205020404" pitchFamily="49" charset="0"/>
              </a:rPr>
              <a:t>netsh</a:t>
            </a:r>
            <a:r>
              <a:rPr lang="en-US" sz="1700" dirty="0">
                <a:latin typeface="Courier New" panose="02070309020205020404" pitchFamily="49" charset="0"/>
                <a:cs typeface="Courier New" panose="02070309020205020404" pitchFamily="49" charset="0"/>
              </a:rPr>
              <a:t> </a:t>
            </a:r>
            <a:r>
              <a:rPr lang="en-US" sz="1700" dirty="0" err="1">
                <a:latin typeface="Courier New" panose="02070309020205020404" pitchFamily="49" charset="0"/>
                <a:cs typeface="Courier New" panose="02070309020205020404" pitchFamily="49" charset="0"/>
              </a:rPr>
              <a:t>advfirewall</a:t>
            </a:r>
            <a:r>
              <a:rPr lang="en-US" sz="1700" dirty="0">
                <a:latin typeface="Courier New" panose="02070309020205020404" pitchFamily="49" charset="0"/>
                <a:cs typeface="Courier New" panose="02070309020205020404" pitchFamily="49" charset="0"/>
              </a:rPr>
              <a:t> show </a:t>
            </a:r>
            <a:r>
              <a:rPr lang="en-US" sz="1700" dirty="0" err="1">
                <a:latin typeface="Courier New" panose="02070309020205020404" pitchFamily="49" charset="0"/>
                <a:cs typeface="Courier New" panose="02070309020205020404" pitchFamily="49" charset="0"/>
              </a:rPr>
              <a:t>allprofiles</a:t>
            </a:r>
            <a:r>
              <a:rPr lang="en-US" sz="1700" dirty="0">
                <a:latin typeface="Courier New" panose="02070309020205020404" pitchFamily="49" charset="0"/>
                <a:cs typeface="Courier New" panose="02070309020205020404" pitchFamily="49" charset="0"/>
              </a:rPr>
              <a:t> state</a:t>
            </a:r>
          </a:p>
          <a:p>
            <a:pPr marL="234594" lvl="1" indent="0">
              <a:spcBef>
                <a:spcPts val="0"/>
              </a:spcBef>
              <a:buNone/>
            </a:pPr>
            <a:r>
              <a:rPr lang="en-US" sz="1700" dirty="0" err="1">
                <a:latin typeface="Courier New" panose="02070309020205020404" pitchFamily="49" charset="0"/>
                <a:cs typeface="Courier New" panose="02070309020205020404" pitchFamily="49" charset="0"/>
              </a:rPr>
              <a:t>systeminfo</a:t>
            </a:r>
            <a:endParaRPr lang="en-US" sz="1700" dirty="0">
              <a:latin typeface="Courier New" panose="02070309020205020404" pitchFamily="49" charset="0"/>
              <a:cs typeface="Courier New" panose="02070309020205020404" pitchFamily="49" charset="0"/>
            </a:endParaRPr>
          </a:p>
          <a:p>
            <a:pPr marL="234594" lvl="1" indent="0">
              <a:spcBef>
                <a:spcPts val="0"/>
              </a:spcBef>
              <a:buNone/>
            </a:pP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env:ComSpec</a:t>
            </a:r>
            <a:endParaRPr lang="en-US" sz="1700" dirty="0">
              <a:latin typeface="Courier New" panose="02070309020205020404" pitchFamily="49" charset="0"/>
              <a:cs typeface="Courier New" panose="02070309020205020404" pitchFamily="49" charset="0"/>
            </a:endParaRPr>
          </a:p>
          <a:p>
            <a:pPr marL="234594" lvl="1" indent="0">
              <a:spcBef>
                <a:spcPts val="0"/>
              </a:spcBef>
              <a:buNone/>
            </a:pP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env:USERNAME</a:t>
            </a:r>
            <a:endParaRPr lang="en-US" sz="1700" dirty="0">
              <a:latin typeface="Courier New" panose="02070309020205020404" pitchFamily="49" charset="0"/>
              <a:cs typeface="Courier New" panose="02070309020205020404" pitchFamily="49" charset="0"/>
            </a:endParaRPr>
          </a:p>
          <a:p>
            <a:pPr marL="234594" lvl="1" indent="0">
              <a:spcBef>
                <a:spcPts val="0"/>
              </a:spcBef>
              <a:buNone/>
            </a:pP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env:USERDOMAIN</a:t>
            </a:r>
            <a:endParaRPr lang="en-US" sz="1700" dirty="0">
              <a:latin typeface="Courier New" panose="02070309020205020404" pitchFamily="49" charset="0"/>
              <a:cs typeface="Courier New" panose="02070309020205020404" pitchFamily="49" charset="0"/>
            </a:endParaRPr>
          </a:p>
          <a:p>
            <a:pPr marL="234594" lvl="1" indent="0">
              <a:spcBef>
                <a:spcPts val="0"/>
              </a:spcBef>
              <a:buNone/>
            </a:pPr>
            <a:r>
              <a:rPr lang="en-US" sz="1700" dirty="0">
                <a:latin typeface="Courier New" panose="02070309020205020404" pitchFamily="49" charset="0"/>
                <a:cs typeface="Courier New" panose="02070309020205020404" pitchFamily="49" charset="0"/>
              </a:rPr>
              <a:t>$</a:t>
            </a:r>
            <a:r>
              <a:rPr lang="en-US" sz="1700" dirty="0" err="1">
                <a:latin typeface="Courier New" panose="02070309020205020404" pitchFamily="49" charset="0"/>
                <a:cs typeface="Courier New" panose="02070309020205020404" pitchFamily="49" charset="0"/>
              </a:rPr>
              <a:t>env:LOGONSERVER</a:t>
            </a:r>
            <a:endParaRPr lang="en-US" sz="1700" dirty="0">
              <a:latin typeface="Courier New" panose="02070309020205020404" pitchFamily="49" charset="0"/>
              <a:cs typeface="Courier New" panose="02070309020205020404" pitchFamily="49" charset="0"/>
            </a:endParaRPr>
          </a:p>
          <a:p>
            <a:pPr marL="234594" lvl="1" indent="0">
              <a:spcBef>
                <a:spcPts val="0"/>
              </a:spcBef>
              <a:buNone/>
            </a:pPr>
            <a:r>
              <a:rPr lang="en-US" sz="1700" dirty="0">
                <a:latin typeface="Courier New" panose="02070309020205020404" pitchFamily="49" charset="0"/>
                <a:cs typeface="Courier New" panose="02070309020205020404" pitchFamily="49" charset="0"/>
              </a:rPr>
              <a:t>Tree $home </a:t>
            </a:r>
          </a:p>
          <a:p>
            <a:pPr marL="234594" lvl="1" indent="0">
              <a:spcBef>
                <a:spcPts val="0"/>
              </a:spcBef>
              <a:buNone/>
            </a:pPr>
            <a:endParaRPr lang="en-US" sz="1600" dirty="0">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7AE3825C-A207-48D5-B780-50D7DD8F1BD5}"/>
              </a:ext>
            </a:extLst>
          </p:cNvPr>
          <p:cNvPicPr>
            <a:picLocks noChangeAspect="1"/>
          </p:cNvPicPr>
          <p:nvPr/>
        </p:nvPicPr>
        <p:blipFill>
          <a:blip r:embed="rId3"/>
          <a:stretch>
            <a:fillRect/>
          </a:stretch>
        </p:blipFill>
        <p:spPr>
          <a:xfrm>
            <a:off x="2759012" y="225966"/>
            <a:ext cx="7418917" cy="4995333"/>
          </a:xfrm>
          <a:prstGeom prst="rect">
            <a:avLst/>
          </a:prstGeom>
        </p:spPr>
      </p:pic>
    </p:spTree>
    <p:extLst>
      <p:ext uri="{BB962C8B-B14F-4D97-AF65-F5344CB8AC3E}">
        <p14:creationId xmlns:p14="http://schemas.microsoft.com/office/powerpoint/2010/main" val="142038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52E60-38CE-499B-B125-5BB7B7D7A881}"/>
              </a:ext>
            </a:extLst>
          </p:cNvPr>
          <p:cNvSpPr>
            <a:spLocks noGrp="1"/>
          </p:cNvSpPr>
          <p:nvPr>
            <p:ph type="title"/>
          </p:nvPr>
        </p:nvSpPr>
        <p:spPr/>
        <p:txBody>
          <a:bodyPr/>
          <a:lstStyle/>
          <a:p>
            <a:r>
              <a:rPr lang="en-US" b="1" dirty="0"/>
              <a:t>Not Detected: WMI</a:t>
            </a:r>
          </a:p>
        </p:txBody>
      </p:sp>
      <p:sp>
        <p:nvSpPr>
          <p:cNvPr id="3" name="Content Placeholder 2">
            <a:extLst>
              <a:ext uri="{FF2B5EF4-FFF2-40B4-BE49-F238E27FC236}">
                <a16:creationId xmlns:a16="http://schemas.microsoft.com/office/drawing/2014/main" id="{C9FB153E-9E4E-4988-8410-89C561B949D5}"/>
              </a:ext>
            </a:extLst>
          </p:cNvPr>
          <p:cNvSpPr>
            <a:spLocks noGrp="1"/>
          </p:cNvSpPr>
          <p:nvPr>
            <p:ph sz="quarter" idx="14"/>
          </p:nvPr>
        </p:nvSpPr>
        <p:spPr>
          <a:xfrm>
            <a:off x="508000" y="914400"/>
            <a:ext cx="9652000" cy="4114800"/>
          </a:xfrm>
        </p:spPr>
        <p:txBody>
          <a:bodyPr>
            <a:noAutofit/>
          </a:bodyPr>
          <a:lstStyle/>
          <a:p>
            <a:pPr marL="0" indent="0">
              <a:buNone/>
            </a:pPr>
            <a:r>
              <a:rPr lang="en-US" sz="1800" dirty="0">
                <a:latin typeface="Courier New" panose="02070309020205020404" pitchFamily="49" charset="0"/>
                <a:cs typeface="Courier New" panose="02070309020205020404" pitchFamily="49" charset="0"/>
              </a:rPr>
              <a:t>wmic process list brief</a:t>
            </a:r>
          </a:p>
          <a:p>
            <a:pPr marL="0" indent="0">
              <a:buNone/>
            </a:pPr>
            <a:r>
              <a:rPr lang="en-US" sz="1800" dirty="0">
                <a:latin typeface="Courier New" panose="02070309020205020404" pitchFamily="49" charset="0"/>
                <a:cs typeface="Courier New" panose="02070309020205020404" pitchFamily="49" charset="0"/>
              </a:rPr>
              <a:t>wmic group list brief</a:t>
            </a:r>
          </a:p>
          <a:p>
            <a:pPr marL="0" indent="0">
              <a:buNone/>
            </a:pPr>
            <a:r>
              <a:rPr lang="en-US" sz="1800" dirty="0">
                <a:latin typeface="Courier New" panose="02070309020205020404" pitchFamily="49" charset="0"/>
                <a:cs typeface="Courier New" panose="02070309020205020404" pitchFamily="49" charset="0"/>
              </a:rPr>
              <a:t>wmic </a:t>
            </a:r>
            <a:r>
              <a:rPr lang="en-US" sz="1800" dirty="0" err="1">
                <a:latin typeface="Courier New" panose="02070309020205020404" pitchFamily="49" charset="0"/>
                <a:cs typeface="Courier New" panose="02070309020205020404" pitchFamily="49" charset="0"/>
              </a:rPr>
              <a:t>computersystem</a:t>
            </a:r>
            <a:r>
              <a:rPr lang="en-US" sz="1800" dirty="0">
                <a:latin typeface="Courier New" panose="02070309020205020404" pitchFamily="49" charset="0"/>
                <a:cs typeface="Courier New" panose="02070309020205020404" pitchFamily="49" charset="0"/>
              </a:rPr>
              <a:t> list </a:t>
            </a:r>
          </a:p>
          <a:p>
            <a:pPr marL="0" indent="0">
              <a:buNone/>
            </a:pPr>
            <a:r>
              <a:rPr lang="en-US" sz="1800" dirty="0">
                <a:latin typeface="Courier New" panose="02070309020205020404" pitchFamily="49" charset="0"/>
                <a:cs typeface="Courier New" panose="02070309020205020404" pitchFamily="49" charset="0"/>
              </a:rPr>
              <a:t>wmic process list /</a:t>
            </a:r>
            <a:r>
              <a:rPr lang="en-US" sz="1800" dirty="0" err="1">
                <a:latin typeface="Courier New" panose="02070309020205020404" pitchFamily="49" charset="0"/>
                <a:cs typeface="Courier New" panose="02070309020205020404" pitchFamily="49" charset="0"/>
              </a:rPr>
              <a:t>format:list</a:t>
            </a: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wmic </a:t>
            </a:r>
            <a:r>
              <a:rPr lang="en-US" sz="1800" dirty="0" err="1">
                <a:latin typeface="Courier New" panose="02070309020205020404" pitchFamily="49" charset="0"/>
                <a:cs typeface="Courier New" panose="02070309020205020404" pitchFamily="49" charset="0"/>
              </a:rPr>
              <a:t>ntdomain</a:t>
            </a:r>
            <a:r>
              <a:rPr lang="en-US" sz="1800" dirty="0">
                <a:latin typeface="Courier New" panose="02070309020205020404" pitchFamily="49" charset="0"/>
                <a:cs typeface="Courier New" panose="02070309020205020404" pitchFamily="49" charset="0"/>
              </a:rPr>
              <a:t> list /</a:t>
            </a:r>
            <a:r>
              <a:rPr lang="en-US" sz="1800" dirty="0" err="1">
                <a:latin typeface="Courier New" panose="02070309020205020404" pitchFamily="49" charset="0"/>
                <a:cs typeface="Courier New" panose="02070309020205020404" pitchFamily="49" charset="0"/>
              </a:rPr>
              <a:t>format:list</a:t>
            </a: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wmic </a:t>
            </a:r>
            <a:r>
              <a:rPr lang="en-US" sz="1800" dirty="0" err="1">
                <a:latin typeface="Courier New" panose="02070309020205020404" pitchFamily="49" charset="0"/>
                <a:cs typeface="Courier New" panose="02070309020205020404" pitchFamily="49" charset="0"/>
              </a:rPr>
              <a:t>useraccount</a:t>
            </a:r>
            <a:r>
              <a:rPr lang="en-US" sz="1800" dirty="0">
                <a:latin typeface="Courier New" panose="02070309020205020404" pitchFamily="49" charset="0"/>
                <a:cs typeface="Courier New" panose="02070309020205020404" pitchFamily="49" charset="0"/>
              </a:rPr>
              <a:t> list /</a:t>
            </a:r>
            <a:r>
              <a:rPr lang="en-US" sz="1800" dirty="0" err="1">
                <a:latin typeface="Courier New" panose="02070309020205020404" pitchFamily="49" charset="0"/>
                <a:cs typeface="Courier New" panose="02070309020205020404" pitchFamily="49" charset="0"/>
              </a:rPr>
              <a:t>format:list</a:t>
            </a: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wmic group list /</a:t>
            </a:r>
            <a:r>
              <a:rPr lang="en-US" sz="1800" dirty="0" err="1">
                <a:latin typeface="Courier New" panose="02070309020205020404" pitchFamily="49" charset="0"/>
                <a:cs typeface="Courier New" panose="02070309020205020404" pitchFamily="49" charset="0"/>
              </a:rPr>
              <a:t>format:list</a:t>
            </a:r>
            <a:r>
              <a:rPr lang="en-US" sz="1800" dirty="0">
                <a:latin typeface="Courier New" panose="02070309020205020404" pitchFamily="49" charset="0"/>
                <a:cs typeface="Courier New" panose="02070309020205020404" pitchFamily="49" charset="0"/>
              </a:rPr>
              <a:t>  </a:t>
            </a:r>
          </a:p>
          <a:p>
            <a:pPr marL="0" indent="0">
              <a:buNone/>
            </a:pPr>
            <a:r>
              <a:rPr lang="en-US" sz="1800" dirty="0">
                <a:latin typeface="Courier New" panose="02070309020205020404" pitchFamily="49" charset="0"/>
                <a:cs typeface="Courier New" panose="02070309020205020404" pitchFamily="49" charset="0"/>
              </a:rPr>
              <a:t>wmic </a:t>
            </a:r>
            <a:r>
              <a:rPr lang="en-US" sz="1800" dirty="0" err="1">
                <a:latin typeface="Courier New" panose="02070309020205020404" pitchFamily="49" charset="0"/>
                <a:cs typeface="Courier New" panose="02070309020205020404" pitchFamily="49" charset="0"/>
              </a:rPr>
              <a:t>sysaccount</a:t>
            </a:r>
            <a:r>
              <a:rPr lang="en-US" sz="1800" dirty="0">
                <a:latin typeface="Courier New" panose="02070309020205020404" pitchFamily="49" charset="0"/>
                <a:cs typeface="Courier New" panose="02070309020205020404" pitchFamily="49" charset="0"/>
              </a:rPr>
              <a:t> list /</a:t>
            </a:r>
            <a:r>
              <a:rPr lang="en-US" sz="1800" dirty="0" err="1">
                <a:latin typeface="Courier New" panose="02070309020205020404" pitchFamily="49" charset="0"/>
                <a:cs typeface="Courier New" panose="02070309020205020404" pitchFamily="49" charset="0"/>
              </a:rPr>
              <a:t>format:list</a:t>
            </a:r>
            <a:endParaRPr lang="en-US" sz="1800" dirty="0">
              <a:latin typeface="Courier New" panose="02070309020205020404" pitchFamily="49" charset="0"/>
              <a:cs typeface="Courier New" panose="02070309020205020404" pitchFamily="49" charset="0"/>
            </a:endParaRPr>
          </a:p>
          <a:p>
            <a:pPr marL="0" indent="0">
              <a:buNone/>
            </a:pPr>
            <a:r>
              <a:rPr lang="en-US" sz="1800" dirty="0">
                <a:latin typeface="Courier New" panose="02070309020205020404" pitchFamily="49" charset="0"/>
                <a:cs typeface="Courier New" panose="02070309020205020404" pitchFamily="49" charset="0"/>
              </a:rPr>
              <a:t>wmic /Namespace:\\root\SecurityCenter2 Path </a:t>
            </a:r>
            <a:r>
              <a:rPr lang="en-US" sz="1800" dirty="0" err="1">
                <a:latin typeface="Courier New" panose="02070309020205020404" pitchFamily="49" charset="0"/>
                <a:cs typeface="Courier New" panose="02070309020205020404" pitchFamily="49" charset="0"/>
              </a:rPr>
              <a:t>AntiVirusProduct</a:t>
            </a:r>
            <a:r>
              <a:rPr lang="en-US" sz="1800" dirty="0">
                <a:latin typeface="Courier New" panose="02070309020205020404" pitchFamily="49" charset="0"/>
                <a:cs typeface="Courier New" panose="02070309020205020404" pitchFamily="49" charset="0"/>
              </a:rPr>
              <a:t> Get *</a:t>
            </a:r>
          </a:p>
          <a:p>
            <a:pPr marL="0" indent="0">
              <a:buNone/>
            </a:pPr>
            <a:r>
              <a:rPr lang="en-US" sz="1800" dirty="0">
                <a:latin typeface="Courier New" panose="02070309020205020404" pitchFamily="49" charset="0"/>
                <a:cs typeface="Courier New" panose="02070309020205020404" pitchFamily="49" charset="0"/>
              </a:rPr>
              <a:t>Get-</a:t>
            </a:r>
            <a:r>
              <a:rPr lang="en-US" sz="1800" dirty="0" err="1">
                <a:latin typeface="Courier New" panose="02070309020205020404" pitchFamily="49" charset="0"/>
                <a:cs typeface="Courier New" panose="02070309020205020404" pitchFamily="49" charset="0"/>
              </a:rPr>
              <a:t>WmiObject</a:t>
            </a:r>
            <a:r>
              <a:rPr lang="en-US" sz="1800" dirty="0">
                <a:latin typeface="Courier New" panose="02070309020205020404" pitchFamily="49" charset="0"/>
                <a:cs typeface="Courier New" panose="02070309020205020404" pitchFamily="49" charset="0"/>
              </a:rPr>
              <a:t> -Class Win32_UserAccount -Filter "</a:t>
            </a:r>
            <a:r>
              <a:rPr lang="en-US" sz="1800" dirty="0" err="1">
                <a:latin typeface="Courier New" panose="02070309020205020404" pitchFamily="49" charset="0"/>
                <a:cs typeface="Courier New" panose="02070309020205020404" pitchFamily="49" charset="0"/>
              </a:rPr>
              <a:t>LocalAccount</a:t>
            </a:r>
            <a:r>
              <a:rPr lang="en-US" sz="1800" dirty="0">
                <a:latin typeface="Courier New" panose="02070309020205020404" pitchFamily="49" charset="0"/>
                <a:cs typeface="Courier New" panose="02070309020205020404" pitchFamily="49" charset="0"/>
              </a:rPr>
              <a:t>='True’”</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96333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284F-9079-4886-9A7E-14250F7C8DD2}"/>
              </a:ext>
            </a:extLst>
          </p:cNvPr>
          <p:cNvSpPr>
            <a:spLocks noGrp="1"/>
          </p:cNvSpPr>
          <p:nvPr>
            <p:ph type="title"/>
          </p:nvPr>
        </p:nvSpPr>
        <p:spPr/>
        <p:txBody>
          <a:bodyPr/>
          <a:lstStyle/>
          <a:p>
            <a:r>
              <a:rPr lang="en-US" b="1" dirty="0"/>
              <a:t>Not Detected: Host Recon Directly Using Windows API’s</a:t>
            </a:r>
          </a:p>
        </p:txBody>
      </p:sp>
      <p:sp>
        <p:nvSpPr>
          <p:cNvPr id="3" name="Content Placeholder 2">
            <a:extLst>
              <a:ext uri="{FF2B5EF4-FFF2-40B4-BE49-F238E27FC236}">
                <a16:creationId xmlns:a16="http://schemas.microsoft.com/office/drawing/2014/main" id="{AE0FE5F8-FE68-43AA-AC6F-3CCEB91BBC57}"/>
              </a:ext>
            </a:extLst>
          </p:cNvPr>
          <p:cNvSpPr>
            <a:spLocks noGrp="1"/>
          </p:cNvSpPr>
          <p:nvPr>
            <p:ph sz="quarter" idx="14"/>
          </p:nvPr>
        </p:nvSpPr>
        <p:spPr/>
        <p:txBody>
          <a:bodyPr>
            <a:normAutofit/>
          </a:bodyPr>
          <a:lstStyle/>
          <a:p>
            <a:pPr>
              <a:spcBef>
                <a:spcPts val="2400"/>
              </a:spcBef>
            </a:pPr>
            <a:r>
              <a:rPr lang="en-US" sz="2400" b="1" dirty="0"/>
              <a:t>Host-only</a:t>
            </a:r>
            <a:r>
              <a:rPr lang="en-US" sz="2400" dirty="0"/>
              <a:t> info gathering directly calling Window’s APIs through raw sockets, Metasploit railgun, etc. </a:t>
            </a:r>
          </a:p>
          <a:p>
            <a:pPr>
              <a:spcBef>
                <a:spcPts val="2400"/>
              </a:spcBef>
            </a:pPr>
            <a:r>
              <a:rPr lang="en-US" sz="2400" dirty="0"/>
              <a:t>Use MSF modules with (local) API calls, such as </a:t>
            </a:r>
            <a:r>
              <a:rPr lang="en-US" sz="2400" dirty="0" err="1"/>
              <a:t>file_from_raw_ntfs.rb</a:t>
            </a:r>
            <a:endParaRPr lang="en-US" sz="2400" dirty="0"/>
          </a:p>
          <a:p>
            <a:pPr>
              <a:spcBef>
                <a:spcPts val="2400"/>
              </a:spcBef>
            </a:pPr>
            <a:r>
              <a:rPr lang="en-US" sz="2400" dirty="0"/>
              <a:t>Don’t use MSF modules like </a:t>
            </a:r>
            <a:r>
              <a:rPr lang="en-US" sz="2400" dirty="0" err="1"/>
              <a:t>local_admin_search_enum.rb</a:t>
            </a:r>
            <a:endParaRPr lang="en-US" sz="2400" dirty="0"/>
          </a:p>
          <a:p>
            <a:pPr>
              <a:spcBef>
                <a:spcPts val="2400"/>
              </a:spcBef>
            </a:pPr>
            <a:r>
              <a:rPr lang="en-US" sz="2400" dirty="0" err="1"/>
              <a:t>CobaltStrike</a:t>
            </a:r>
            <a:r>
              <a:rPr lang="en-US" sz="2400" dirty="0"/>
              <a:t> has a number of modules that are API-only</a:t>
            </a:r>
          </a:p>
        </p:txBody>
      </p:sp>
    </p:spTree>
    <p:extLst>
      <p:ext uri="{BB962C8B-B14F-4D97-AF65-F5344CB8AC3E}">
        <p14:creationId xmlns:p14="http://schemas.microsoft.com/office/powerpoint/2010/main" val="1884988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A46D3A-E056-4182-BDC4-B16A6F069309}"/>
              </a:ext>
            </a:extLst>
          </p:cNvPr>
          <p:cNvSpPr/>
          <p:nvPr/>
        </p:nvSpPr>
        <p:spPr>
          <a:xfrm>
            <a:off x="-288758" y="5149516"/>
            <a:ext cx="11526253" cy="770021"/>
          </a:xfrm>
          <a:prstGeom prst="rect">
            <a:avLst/>
          </a:prstGeom>
          <a:solidFill>
            <a:schemeClr val="bg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2" name="Title 1">
            <a:extLst>
              <a:ext uri="{FF2B5EF4-FFF2-40B4-BE49-F238E27FC236}">
                <a16:creationId xmlns:a16="http://schemas.microsoft.com/office/drawing/2014/main" id="{841E1EA0-D667-4687-A6F6-06CBB7BA9766}"/>
              </a:ext>
            </a:extLst>
          </p:cNvPr>
          <p:cNvSpPr>
            <a:spLocks noGrp="1"/>
          </p:cNvSpPr>
          <p:nvPr>
            <p:ph type="title"/>
          </p:nvPr>
        </p:nvSpPr>
        <p:spPr>
          <a:xfrm>
            <a:off x="504744" y="225966"/>
            <a:ext cx="9146203" cy="799270"/>
          </a:xfrm>
        </p:spPr>
        <p:txBody>
          <a:bodyPr>
            <a:normAutofit/>
          </a:bodyPr>
          <a:lstStyle/>
          <a:p>
            <a:r>
              <a:rPr lang="en-US" b="1" dirty="0"/>
              <a:t>Not Detected: Userland Persistence and AMSI Bypass via Component Object Model (COM) Hijacking</a:t>
            </a:r>
          </a:p>
        </p:txBody>
      </p:sp>
      <p:sp>
        <p:nvSpPr>
          <p:cNvPr id="4" name="Rectangle 3">
            <a:extLst>
              <a:ext uri="{FF2B5EF4-FFF2-40B4-BE49-F238E27FC236}">
                <a16:creationId xmlns:a16="http://schemas.microsoft.com/office/drawing/2014/main" id="{C094A8CD-4C4D-417A-B87E-DF03743FA359}"/>
              </a:ext>
            </a:extLst>
          </p:cNvPr>
          <p:cNvSpPr/>
          <p:nvPr/>
        </p:nvSpPr>
        <p:spPr>
          <a:xfrm>
            <a:off x="3265763" y="1025236"/>
            <a:ext cx="3423441" cy="1015663"/>
          </a:xfrm>
          <a:prstGeom prst="rect">
            <a:avLst/>
          </a:prstGeom>
        </p:spPr>
        <p:txBody>
          <a:bodyPr wrap="square">
            <a:spAutoFit/>
          </a:bodyPr>
          <a:lstStyle/>
          <a:p>
            <a:pPr algn="ctr"/>
            <a:r>
              <a:rPr lang="en-US" b="1" dirty="0"/>
              <a:t>HKLM (admin/system only)</a:t>
            </a:r>
          </a:p>
          <a:p>
            <a:pPr algn="ctr"/>
            <a:r>
              <a:rPr lang="en-US" b="1" dirty="0"/>
              <a:t>+</a:t>
            </a:r>
          </a:p>
          <a:p>
            <a:pPr algn="ctr"/>
            <a:r>
              <a:rPr lang="en-US" b="1" dirty="0"/>
              <a:t>HKCU (any user)</a:t>
            </a:r>
          </a:p>
          <a:p>
            <a:pPr algn="ctr"/>
            <a:r>
              <a:rPr lang="en-US" b="1" dirty="0"/>
              <a:t>=</a:t>
            </a:r>
          </a:p>
          <a:p>
            <a:pPr algn="ctr"/>
            <a:r>
              <a:rPr lang="en-US" b="1" dirty="0"/>
              <a:t>HKCR</a:t>
            </a:r>
          </a:p>
        </p:txBody>
      </p:sp>
      <p:pic>
        <p:nvPicPr>
          <p:cNvPr id="3" name="Picture 2">
            <a:extLst>
              <a:ext uri="{FF2B5EF4-FFF2-40B4-BE49-F238E27FC236}">
                <a16:creationId xmlns:a16="http://schemas.microsoft.com/office/drawing/2014/main" id="{FEC9B4AD-70EC-4483-B496-DC2B936E0905}"/>
              </a:ext>
            </a:extLst>
          </p:cNvPr>
          <p:cNvPicPr>
            <a:picLocks noChangeAspect="1"/>
          </p:cNvPicPr>
          <p:nvPr/>
        </p:nvPicPr>
        <p:blipFill>
          <a:blip r:embed="rId3"/>
          <a:stretch>
            <a:fillRect/>
          </a:stretch>
        </p:blipFill>
        <p:spPr>
          <a:xfrm>
            <a:off x="1211043" y="2040899"/>
            <a:ext cx="7737914" cy="3250113"/>
          </a:xfrm>
          <a:prstGeom prst="rect">
            <a:avLst/>
          </a:prstGeom>
        </p:spPr>
      </p:pic>
      <p:sp>
        <p:nvSpPr>
          <p:cNvPr id="7" name="Rectangle 6">
            <a:extLst>
              <a:ext uri="{FF2B5EF4-FFF2-40B4-BE49-F238E27FC236}">
                <a16:creationId xmlns:a16="http://schemas.microsoft.com/office/drawing/2014/main" id="{FE035627-8647-4D91-9DA5-451A66FEBA0B}"/>
              </a:ext>
            </a:extLst>
          </p:cNvPr>
          <p:cNvSpPr/>
          <p:nvPr/>
        </p:nvSpPr>
        <p:spPr>
          <a:xfrm>
            <a:off x="-53414" y="5333544"/>
            <a:ext cx="10262517" cy="276999"/>
          </a:xfrm>
          <a:prstGeom prst="rect">
            <a:avLst/>
          </a:prstGeom>
        </p:spPr>
        <p:txBody>
          <a:bodyPr wrap="square">
            <a:spAutoFit/>
          </a:bodyPr>
          <a:lstStyle/>
          <a:p>
            <a:r>
              <a:rPr lang="en-US" dirty="0"/>
              <a:t>More info by </a:t>
            </a:r>
            <a:r>
              <a:rPr lang="en-US" dirty="0" err="1"/>
              <a:t>subTee</a:t>
            </a:r>
            <a:r>
              <a:rPr lang="en-US" dirty="0"/>
              <a:t> and enigma0x3: https://www.slideshare.net/enigma0x3/windows-operating-system-archaeology</a:t>
            </a:r>
          </a:p>
        </p:txBody>
      </p:sp>
    </p:spTree>
    <p:extLst>
      <p:ext uri="{BB962C8B-B14F-4D97-AF65-F5344CB8AC3E}">
        <p14:creationId xmlns:p14="http://schemas.microsoft.com/office/powerpoint/2010/main" val="1867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905F-7D18-4A64-AC8E-E9783E486F3D}"/>
              </a:ext>
            </a:extLst>
          </p:cNvPr>
          <p:cNvSpPr>
            <a:spLocks noGrp="1"/>
          </p:cNvSpPr>
          <p:nvPr>
            <p:ph type="title"/>
          </p:nvPr>
        </p:nvSpPr>
        <p:spPr/>
        <p:txBody>
          <a:bodyPr>
            <a:normAutofit fontScale="90000"/>
          </a:bodyPr>
          <a:lstStyle/>
          <a:p>
            <a:r>
              <a:rPr lang="en-US" dirty="0"/>
              <a:t>Userland Persistence via Component Object Model (COM) Hijacking</a:t>
            </a:r>
          </a:p>
        </p:txBody>
      </p:sp>
      <p:pic>
        <p:nvPicPr>
          <p:cNvPr id="4" name="Picture 3">
            <a:extLst>
              <a:ext uri="{FF2B5EF4-FFF2-40B4-BE49-F238E27FC236}">
                <a16:creationId xmlns:a16="http://schemas.microsoft.com/office/drawing/2014/main" id="{A0507E6E-EF26-45B7-9575-EB6B92598948}"/>
              </a:ext>
            </a:extLst>
          </p:cNvPr>
          <p:cNvPicPr>
            <a:picLocks noChangeAspect="1"/>
          </p:cNvPicPr>
          <p:nvPr/>
        </p:nvPicPr>
        <p:blipFill>
          <a:blip r:embed="rId3"/>
          <a:stretch>
            <a:fillRect/>
          </a:stretch>
        </p:blipFill>
        <p:spPr>
          <a:xfrm>
            <a:off x="25225" y="698351"/>
            <a:ext cx="10093210" cy="4734951"/>
          </a:xfrm>
          <a:prstGeom prst="rect">
            <a:avLst/>
          </a:prstGeom>
        </p:spPr>
      </p:pic>
    </p:spTree>
    <p:extLst>
      <p:ext uri="{BB962C8B-B14F-4D97-AF65-F5344CB8AC3E}">
        <p14:creationId xmlns:p14="http://schemas.microsoft.com/office/powerpoint/2010/main" val="3750371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9E655-EA6A-4F12-8717-E5709AE0D69F}"/>
              </a:ext>
            </a:extLst>
          </p:cNvPr>
          <p:cNvSpPr>
            <a:spLocks noGrp="1"/>
          </p:cNvSpPr>
          <p:nvPr>
            <p:ph type="title"/>
          </p:nvPr>
        </p:nvSpPr>
        <p:spPr/>
        <p:txBody>
          <a:bodyPr>
            <a:normAutofit fontScale="90000"/>
          </a:bodyPr>
          <a:lstStyle/>
          <a:p>
            <a:r>
              <a:rPr lang="en-US" dirty="0"/>
              <a:t>Userland Persistence via Component Object Model (COM) Hijacking</a:t>
            </a:r>
          </a:p>
        </p:txBody>
      </p:sp>
      <p:pic>
        <p:nvPicPr>
          <p:cNvPr id="5" name="Picture 4">
            <a:extLst>
              <a:ext uri="{FF2B5EF4-FFF2-40B4-BE49-F238E27FC236}">
                <a16:creationId xmlns:a16="http://schemas.microsoft.com/office/drawing/2014/main" id="{B2492CAB-1924-4BF6-8802-F4B638C8D235}"/>
              </a:ext>
            </a:extLst>
          </p:cNvPr>
          <p:cNvPicPr>
            <a:picLocks noChangeAspect="1"/>
          </p:cNvPicPr>
          <p:nvPr/>
        </p:nvPicPr>
        <p:blipFill>
          <a:blip r:embed="rId3"/>
          <a:stretch>
            <a:fillRect/>
          </a:stretch>
        </p:blipFill>
        <p:spPr>
          <a:xfrm>
            <a:off x="0" y="3857625"/>
            <a:ext cx="9115608" cy="1071561"/>
          </a:xfrm>
          <a:prstGeom prst="rect">
            <a:avLst/>
          </a:prstGeom>
        </p:spPr>
      </p:pic>
      <p:pic>
        <p:nvPicPr>
          <p:cNvPr id="7" name="Picture 6">
            <a:extLst>
              <a:ext uri="{FF2B5EF4-FFF2-40B4-BE49-F238E27FC236}">
                <a16:creationId xmlns:a16="http://schemas.microsoft.com/office/drawing/2014/main" id="{E5315C4C-7021-4082-87CE-900487DE4F58}"/>
              </a:ext>
            </a:extLst>
          </p:cNvPr>
          <p:cNvPicPr>
            <a:picLocks noChangeAspect="1"/>
          </p:cNvPicPr>
          <p:nvPr/>
        </p:nvPicPr>
        <p:blipFill>
          <a:blip r:embed="rId4"/>
          <a:stretch>
            <a:fillRect/>
          </a:stretch>
        </p:blipFill>
        <p:spPr>
          <a:xfrm>
            <a:off x="0" y="720437"/>
            <a:ext cx="10133429" cy="2988252"/>
          </a:xfrm>
          <a:prstGeom prst="rect">
            <a:avLst/>
          </a:prstGeom>
        </p:spPr>
      </p:pic>
    </p:spTree>
    <p:extLst>
      <p:ext uri="{BB962C8B-B14F-4D97-AF65-F5344CB8AC3E}">
        <p14:creationId xmlns:p14="http://schemas.microsoft.com/office/powerpoint/2010/main" val="24544294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A90AFD-D214-4DCD-B96C-978722F9DAEF}"/>
              </a:ext>
            </a:extLst>
          </p:cNvPr>
          <p:cNvSpPr/>
          <p:nvPr/>
        </p:nvSpPr>
        <p:spPr>
          <a:xfrm>
            <a:off x="-288758" y="5149516"/>
            <a:ext cx="11526253" cy="770021"/>
          </a:xfrm>
          <a:prstGeom prst="rect">
            <a:avLst/>
          </a:prstGeom>
          <a:solidFill>
            <a:schemeClr val="bg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pic>
        <p:nvPicPr>
          <p:cNvPr id="8" name="Picture 7">
            <a:extLst>
              <a:ext uri="{FF2B5EF4-FFF2-40B4-BE49-F238E27FC236}">
                <a16:creationId xmlns:a16="http://schemas.microsoft.com/office/drawing/2014/main" id="{46EF6514-FA7D-4F35-8831-0FD9DDA11BAE}"/>
              </a:ext>
            </a:extLst>
          </p:cNvPr>
          <p:cNvPicPr>
            <a:picLocks noChangeAspect="1"/>
          </p:cNvPicPr>
          <p:nvPr/>
        </p:nvPicPr>
        <p:blipFill>
          <a:blip r:embed="rId3"/>
          <a:stretch>
            <a:fillRect/>
          </a:stretch>
        </p:blipFill>
        <p:spPr>
          <a:xfrm>
            <a:off x="-21285" y="0"/>
            <a:ext cx="4378271" cy="5715000"/>
          </a:xfrm>
          <a:prstGeom prst="rect">
            <a:avLst/>
          </a:prstGeom>
        </p:spPr>
      </p:pic>
      <p:pic>
        <p:nvPicPr>
          <p:cNvPr id="7" name="Picture 6">
            <a:extLst>
              <a:ext uri="{FF2B5EF4-FFF2-40B4-BE49-F238E27FC236}">
                <a16:creationId xmlns:a16="http://schemas.microsoft.com/office/drawing/2014/main" id="{F10007CC-FF54-4AD8-A4EE-E22051FC7680}"/>
              </a:ext>
            </a:extLst>
          </p:cNvPr>
          <p:cNvPicPr>
            <a:picLocks noChangeAspect="1"/>
          </p:cNvPicPr>
          <p:nvPr/>
        </p:nvPicPr>
        <p:blipFill>
          <a:blip r:embed="rId4"/>
          <a:stretch>
            <a:fillRect/>
          </a:stretch>
        </p:blipFill>
        <p:spPr>
          <a:xfrm>
            <a:off x="3200698" y="953054"/>
            <a:ext cx="5715000" cy="5715000"/>
          </a:xfrm>
          <a:prstGeom prst="rect">
            <a:avLst/>
          </a:prstGeom>
        </p:spPr>
      </p:pic>
      <p:pic>
        <p:nvPicPr>
          <p:cNvPr id="10" name="Graphic 9" descr="Speech">
            <a:extLst>
              <a:ext uri="{FF2B5EF4-FFF2-40B4-BE49-F238E27FC236}">
                <a16:creationId xmlns:a16="http://schemas.microsoft.com/office/drawing/2014/main" id="{CD4382B4-510E-41C1-965A-3E71362CA2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070653" y="345852"/>
            <a:ext cx="3540641" cy="2681768"/>
          </a:xfrm>
          <a:prstGeom prst="rect">
            <a:avLst/>
          </a:prstGeom>
        </p:spPr>
      </p:pic>
      <p:sp>
        <p:nvSpPr>
          <p:cNvPr id="11" name="Rectangle 10">
            <a:extLst>
              <a:ext uri="{FF2B5EF4-FFF2-40B4-BE49-F238E27FC236}">
                <a16:creationId xmlns:a16="http://schemas.microsoft.com/office/drawing/2014/main" id="{666F0AAD-0A45-48E4-BAE1-A1B6DBCBBB0A}"/>
              </a:ext>
            </a:extLst>
          </p:cNvPr>
          <p:cNvSpPr/>
          <p:nvPr/>
        </p:nvSpPr>
        <p:spPr>
          <a:xfrm>
            <a:off x="7578969" y="868161"/>
            <a:ext cx="2501733" cy="1200329"/>
          </a:xfrm>
          <a:prstGeom prst="rect">
            <a:avLst/>
          </a:prstGeom>
        </p:spPr>
        <p:txBody>
          <a:bodyPr wrap="square">
            <a:spAutoFit/>
          </a:bodyPr>
          <a:lstStyle/>
          <a:p>
            <a:pPr algn="ctr"/>
            <a:r>
              <a:rPr lang="en-US" sz="2400" b="1" dirty="0"/>
              <a:t>No AMSI </a:t>
            </a:r>
          </a:p>
          <a:p>
            <a:pPr algn="ctr"/>
            <a:r>
              <a:rPr lang="en-US" sz="2400" b="1" dirty="0"/>
              <a:t>= </a:t>
            </a:r>
          </a:p>
          <a:p>
            <a:pPr algn="ctr"/>
            <a:r>
              <a:rPr lang="en-US" sz="2400" b="1" dirty="0"/>
              <a:t>No Alerts</a:t>
            </a:r>
          </a:p>
        </p:txBody>
      </p:sp>
      <p:sp>
        <p:nvSpPr>
          <p:cNvPr id="3" name="Rectangle 2">
            <a:extLst>
              <a:ext uri="{FF2B5EF4-FFF2-40B4-BE49-F238E27FC236}">
                <a16:creationId xmlns:a16="http://schemas.microsoft.com/office/drawing/2014/main" id="{8BE129C6-CB13-4A96-B275-C0A38DC438C2}"/>
              </a:ext>
            </a:extLst>
          </p:cNvPr>
          <p:cNvSpPr/>
          <p:nvPr/>
        </p:nvSpPr>
        <p:spPr>
          <a:xfrm>
            <a:off x="6751521" y="5297939"/>
            <a:ext cx="3947243" cy="461665"/>
          </a:xfrm>
          <a:prstGeom prst="rect">
            <a:avLst/>
          </a:prstGeom>
        </p:spPr>
        <p:txBody>
          <a:bodyPr wrap="square">
            <a:spAutoFit/>
          </a:bodyPr>
          <a:lstStyle/>
          <a:p>
            <a:r>
              <a:rPr lang="en-US" dirty="0"/>
              <a:t>https://www.slideshare.net/enigma0x3/windows-operating-system-archaeology</a:t>
            </a:r>
          </a:p>
        </p:txBody>
      </p:sp>
    </p:spTree>
    <p:extLst>
      <p:ext uri="{BB962C8B-B14F-4D97-AF65-F5344CB8AC3E}">
        <p14:creationId xmlns:p14="http://schemas.microsoft.com/office/powerpoint/2010/main" val="122079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1+#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FC50-9724-4860-A7A2-6312E1C51464}"/>
              </a:ext>
            </a:extLst>
          </p:cNvPr>
          <p:cNvSpPr>
            <a:spLocks noGrp="1"/>
          </p:cNvSpPr>
          <p:nvPr>
            <p:ph type="title"/>
          </p:nvPr>
        </p:nvSpPr>
        <p:spPr/>
        <p:txBody>
          <a:bodyPr/>
          <a:lstStyle/>
          <a:p>
            <a:endParaRPr lang="en-US"/>
          </a:p>
        </p:txBody>
      </p:sp>
      <p:pic>
        <p:nvPicPr>
          <p:cNvPr id="2050" name="Picture 2" descr="http://lodownmagazine.com/sites/default/files/content/file/decoy.jpg">
            <a:extLst>
              <a:ext uri="{FF2B5EF4-FFF2-40B4-BE49-F238E27FC236}">
                <a16:creationId xmlns:a16="http://schemas.microsoft.com/office/drawing/2014/main" id="{9306F967-2806-4D27-81D1-2259839BEE98}"/>
              </a:ext>
            </a:extLst>
          </p:cNvPr>
          <p:cNvPicPr>
            <a:picLocks noGrp="1" noChangeAspect="1" noChangeArrowheads="1"/>
          </p:cNvPicPr>
          <p:nvPr>
            <p:ph sz="quarter" idx="14"/>
          </p:nvPr>
        </p:nvPicPr>
        <p:blipFill rotWithShape="1">
          <a:blip r:embed="rId3">
            <a:extLst>
              <a:ext uri="{28A0092B-C50C-407E-A947-70E740481C1C}">
                <a14:useLocalDpi xmlns:a14="http://schemas.microsoft.com/office/drawing/2010/main" val="0"/>
              </a:ext>
            </a:extLst>
          </a:blip>
          <a:srcRect l="-1" r="-964"/>
          <a:stretch/>
        </p:blipFill>
        <p:spPr bwMode="auto">
          <a:xfrm>
            <a:off x="-295609" y="-127416"/>
            <a:ext cx="10556375" cy="593610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CFCB75B7-1314-447B-A221-59ABDA9C295D}"/>
              </a:ext>
            </a:extLst>
          </p:cNvPr>
          <p:cNvSpPr txBox="1">
            <a:spLocks/>
          </p:cNvSpPr>
          <p:nvPr/>
        </p:nvSpPr>
        <p:spPr>
          <a:xfrm>
            <a:off x="52606" y="3544023"/>
            <a:ext cx="9146203" cy="345535"/>
          </a:xfrm>
          <a:prstGeom prst="rect">
            <a:avLst/>
          </a:prstGeom>
        </p:spPr>
        <p:txBody>
          <a:bodyPr vert="horz" lIns="0" tIns="0" rIns="0" bIns="0" rtlCol="0" anchor="t" anchorCtr="0">
            <a:normAutofit/>
          </a:bodyPr>
          <a:lstStyle>
            <a:lvl1pPr algn="l" defTabSz="253997" rtl="0" eaLnBrk="1" latinLnBrk="0" hangingPunct="1">
              <a:lnSpc>
                <a:spcPts val="2556"/>
              </a:lnSpc>
              <a:spcBef>
                <a:spcPct val="0"/>
              </a:spcBef>
              <a:buNone/>
              <a:tabLst>
                <a:tab pos="253997" algn="l"/>
              </a:tabLst>
              <a:defRPr sz="2444" kern="1200" baseline="0">
                <a:solidFill>
                  <a:srgbClr val="1D3649"/>
                </a:solidFill>
                <a:latin typeface="Arial" panose="020B0604020202020204" pitchFamily="34" charset="0"/>
                <a:ea typeface="+mj-ea"/>
                <a:cs typeface="Arial" panose="020B0604020202020204" pitchFamily="34" charset="0"/>
              </a:defRPr>
            </a:lvl1pPr>
          </a:lstStyle>
          <a:p>
            <a:pPr fontAlgn="auto">
              <a:spcAft>
                <a:spcPts val="0"/>
              </a:spcAft>
            </a:pPr>
            <a:r>
              <a:rPr lang="en-US" sz="2800" dirty="0">
                <a:solidFill>
                  <a:schemeClr val="bg1"/>
                </a:solidFill>
                <a:latin typeface="Courier New" panose="02070309020205020404" pitchFamily="49" charset="0"/>
                <a:cs typeface="Courier New" panose="02070309020205020404" pitchFamily="49" charset="0"/>
              </a:rPr>
              <a:t>Taming the beast</a:t>
            </a:r>
          </a:p>
        </p:txBody>
      </p:sp>
    </p:spTree>
    <p:extLst>
      <p:ext uri="{BB962C8B-B14F-4D97-AF65-F5344CB8AC3E}">
        <p14:creationId xmlns:p14="http://schemas.microsoft.com/office/powerpoint/2010/main" val="2237911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3B99B-BF78-4C9D-BFA1-648B58BB42D2}"/>
              </a:ext>
            </a:extLst>
          </p:cNvPr>
          <p:cNvSpPr>
            <a:spLocks noGrp="1"/>
          </p:cNvSpPr>
          <p:nvPr>
            <p:ph type="title"/>
          </p:nvPr>
        </p:nvSpPr>
        <p:spPr/>
        <p:txBody>
          <a:bodyPr>
            <a:normAutofit fontScale="90000"/>
          </a:bodyPr>
          <a:lstStyle/>
          <a:p>
            <a:r>
              <a:rPr lang="en-US" b="1" dirty="0"/>
              <a:t>Can’t Stop ATP Process, Service, Etc., Even If Running As System*</a:t>
            </a:r>
          </a:p>
        </p:txBody>
      </p:sp>
      <p:pic>
        <p:nvPicPr>
          <p:cNvPr id="5127" name="Picture 7" descr="C: stop Sense &#10;[SC] openservice FAILED S: &#10;Access is denied.">
            <a:extLst>
              <a:ext uri="{FF2B5EF4-FFF2-40B4-BE49-F238E27FC236}">
                <a16:creationId xmlns:a16="http://schemas.microsoft.com/office/drawing/2014/main" id="{F6396ACC-1C16-4C54-9864-1DB90CE82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24" y="1580906"/>
            <a:ext cx="3003066" cy="1011032"/>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 / F / 1m msSense.exe IT &#10;ERROR: The process with PID 18368 (child process of PID 796) could not be terminated . &#10;Reason: Access is denied.">
            <a:extLst>
              <a:ext uri="{FF2B5EF4-FFF2-40B4-BE49-F238E27FC236}">
                <a16:creationId xmlns:a16="http://schemas.microsoft.com/office/drawing/2014/main" id="{36CEE3A6-8091-4D95-9463-829242A79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24" y="767696"/>
            <a:ext cx="7848154" cy="6812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5A5267-934F-4329-8E36-247A0AE2FF30}"/>
              </a:ext>
            </a:extLst>
          </p:cNvPr>
          <p:cNvPicPr>
            <a:picLocks noChangeAspect="1"/>
          </p:cNvPicPr>
          <p:nvPr/>
        </p:nvPicPr>
        <p:blipFill rotWithShape="1">
          <a:blip r:embed="rId5"/>
          <a:srcRect l="24312" b="7119"/>
          <a:stretch/>
        </p:blipFill>
        <p:spPr>
          <a:xfrm>
            <a:off x="419024" y="2639732"/>
            <a:ext cx="6638161" cy="435952"/>
          </a:xfrm>
          <a:prstGeom prst="rect">
            <a:avLst/>
          </a:prstGeom>
        </p:spPr>
      </p:pic>
      <p:pic>
        <p:nvPicPr>
          <p:cNvPr id="5" name="Picture 4">
            <a:extLst>
              <a:ext uri="{FF2B5EF4-FFF2-40B4-BE49-F238E27FC236}">
                <a16:creationId xmlns:a16="http://schemas.microsoft.com/office/drawing/2014/main" id="{FF7A1D09-9DAC-4B63-A90E-A0BF6884F206}"/>
              </a:ext>
            </a:extLst>
          </p:cNvPr>
          <p:cNvPicPr>
            <a:picLocks noChangeAspect="1"/>
          </p:cNvPicPr>
          <p:nvPr/>
        </p:nvPicPr>
        <p:blipFill>
          <a:blip r:embed="rId6"/>
          <a:stretch>
            <a:fillRect/>
          </a:stretch>
        </p:blipFill>
        <p:spPr>
          <a:xfrm>
            <a:off x="3535897" y="1564034"/>
            <a:ext cx="6115050" cy="971550"/>
          </a:xfrm>
          <a:prstGeom prst="rect">
            <a:avLst/>
          </a:prstGeom>
        </p:spPr>
      </p:pic>
      <p:pic>
        <p:nvPicPr>
          <p:cNvPr id="6" name="Picture 5">
            <a:extLst>
              <a:ext uri="{FF2B5EF4-FFF2-40B4-BE49-F238E27FC236}">
                <a16:creationId xmlns:a16="http://schemas.microsoft.com/office/drawing/2014/main" id="{E017A9C1-7AF7-42B1-8446-320434693FA4}"/>
              </a:ext>
            </a:extLst>
          </p:cNvPr>
          <p:cNvPicPr>
            <a:picLocks noChangeAspect="1"/>
          </p:cNvPicPr>
          <p:nvPr/>
        </p:nvPicPr>
        <p:blipFill>
          <a:blip r:embed="rId7"/>
          <a:stretch>
            <a:fillRect/>
          </a:stretch>
        </p:blipFill>
        <p:spPr>
          <a:xfrm>
            <a:off x="419024" y="3105184"/>
            <a:ext cx="3952875" cy="695325"/>
          </a:xfrm>
          <a:prstGeom prst="rect">
            <a:avLst/>
          </a:prstGeom>
        </p:spPr>
      </p:pic>
      <p:pic>
        <p:nvPicPr>
          <p:cNvPr id="8" name="Picture 7">
            <a:extLst>
              <a:ext uri="{FF2B5EF4-FFF2-40B4-BE49-F238E27FC236}">
                <a16:creationId xmlns:a16="http://schemas.microsoft.com/office/drawing/2014/main" id="{4E7B9D48-35FB-4931-8989-09F8FA44C3EC}"/>
              </a:ext>
            </a:extLst>
          </p:cNvPr>
          <p:cNvPicPr>
            <a:picLocks noChangeAspect="1"/>
          </p:cNvPicPr>
          <p:nvPr/>
        </p:nvPicPr>
        <p:blipFill>
          <a:blip r:embed="rId8"/>
          <a:stretch>
            <a:fillRect/>
          </a:stretch>
        </p:blipFill>
        <p:spPr>
          <a:xfrm>
            <a:off x="419024" y="3916936"/>
            <a:ext cx="3867150" cy="1438275"/>
          </a:xfrm>
          <a:prstGeom prst="rect">
            <a:avLst/>
          </a:prstGeom>
        </p:spPr>
      </p:pic>
      <p:pic>
        <p:nvPicPr>
          <p:cNvPr id="10" name="Picture 9">
            <a:extLst>
              <a:ext uri="{FF2B5EF4-FFF2-40B4-BE49-F238E27FC236}">
                <a16:creationId xmlns:a16="http://schemas.microsoft.com/office/drawing/2014/main" id="{F1D76DBC-88C2-425E-9C56-517272B12C61}"/>
              </a:ext>
            </a:extLst>
          </p:cNvPr>
          <p:cNvPicPr>
            <a:picLocks noChangeAspect="1"/>
          </p:cNvPicPr>
          <p:nvPr/>
        </p:nvPicPr>
        <p:blipFill>
          <a:blip r:embed="rId9"/>
          <a:stretch>
            <a:fillRect/>
          </a:stretch>
        </p:blipFill>
        <p:spPr>
          <a:xfrm>
            <a:off x="5261888" y="3916936"/>
            <a:ext cx="4389059" cy="1438275"/>
          </a:xfrm>
          <a:prstGeom prst="rect">
            <a:avLst/>
          </a:prstGeom>
        </p:spPr>
      </p:pic>
      <p:pic>
        <p:nvPicPr>
          <p:cNvPr id="3" name="Picture 2">
            <a:extLst>
              <a:ext uri="{FF2B5EF4-FFF2-40B4-BE49-F238E27FC236}">
                <a16:creationId xmlns:a16="http://schemas.microsoft.com/office/drawing/2014/main" id="{4B730233-E932-4738-B924-8A448EE44E15}"/>
              </a:ext>
            </a:extLst>
          </p:cNvPr>
          <p:cNvPicPr>
            <a:picLocks noChangeAspect="1"/>
          </p:cNvPicPr>
          <p:nvPr/>
        </p:nvPicPr>
        <p:blipFill>
          <a:blip r:embed="rId10"/>
          <a:stretch>
            <a:fillRect/>
          </a:stretch>
        </p:blipFill>
        <p:spPr>
          <a:xfrm>
            <a:off x="5783142" y="3234372"/>
            <a:ext cx="2924175" cy="523875"/>
          </a:xfrm>
          <a:prstGeom prst="rect">
            <a:avLst/>
          </a:prstGeom>
        </p:spPr>
      </p:pic>
    </p:spTree>
    <p:extLst>
      <p:ext uri="{BB962C8B-B14F-4D97-AF65-F5344CB8AC3E}">
        <p14:creationId xmlns:p14="http://schemas.microsoft.com/office/powerpoint/2010/main" val="3503032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7B021-E17C-4B2F-9CC6-08DC083FC602}"/>
              </a:ext>
            </a:extLst>
          </p:cNvPr>
          <p:cNvSpPr>
            <a:spLocks noGrp="1"/>
          </p:cNvSpPr>
          <p:nvPr>
            <p:ph type="title"/>
          </p:nvPr>
        </p:nvSpPr>
        <p:spPr/>
        <p:txBody>
          <a:bodyPr/>
          <a:lstStyle/>
          <a:p>
            <a:r>
              <a:rPr lang="en-US" b="1" dirty="0"/>
              <a:t>Uninstalling</a:t>
            </a:r>
          </a:p>
        </p:txBody>
      </p:sp>
      <p:sp>
        <p:nvSpPr>
          <p:cNvPr id="3" name="Content Placeholder 2">
            <a:extLst>
              <a:ext uri="{FF2B5EF4-FFF2-40B4-BE49-F238E27FC236}">
                <a16:creationId xmlns:a16="http://schemas.microsoft.com/office/drawing/2014/main" id="{FA1A0ACB-27F1-4C25-9575-AAFEA14165C3}"/>
              </a:ext>
            </a:extLst>
          </p:cNvPr>
          <p:cNvSpPr>
            <a:spLocks noGrp="1"/>
          </p:cNvSpPr>
          <p:nvPr>
            <p:ph sz="quarter" idx="14"/>
          </p:nvPr>
        </p:nvSpPr>
        <p:spPr>
          <a:xfrm>
            <a:off x="404519" y="698500"/>
            <a:ext cx="9350962" cy="4572000"/>
          </a:xfrm>
        </p:spPr>
        <p:txBody>
          <a:bodyPr/>
          <a:lstStyle/>
          <a:p>
            <a:r>
              <a:rPr lang="en-US" sz="2000" dirty="0">
                <a:latin typeface="+mj-lt"/>
                <a:cs typeface="Courier New" panose="02070309020205020404" pitchFamily="49" charset="0"/>
              </a:rPr>
              <a:t>Unlike other PSP/cloud AV products like </a:t>
            </a:r>
            <a:r>
              <a:rPr lang="en-US" sz="2000" dirty="0" err="1">
                <a:latin typeface="+mj-lt"/>
                <a:cs typeface="Courier New" panose="02070309020205020404" pitchFamily="49" charset="0"/>
              </a:rPr>
              <a:t>CrowdStrike</a:t>
            </a:r>
            <a:r>
              <a:rPr lang="en-US" sz="2000" dirty="0">
                <a:latin typeface="+mj-lt"/>
                <a:cs typeface="Courier New" panose="02070309020205020404" pitchFamily="49" charset="0"/>
              </a:rPr>
              <a:t>, you can’t just uninstall them from an elevated command prompt.</a:t>
            </a:r>
            <a:endParaRPr lang="en-US" sz="2000" dirty="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wmic product where "description='</a:t>
            </a:r>
            <a:r>
              <a:rPr lang="en-US" sz="2400" dirty="0" err="1">
                <a:latin typeface="Courier New" panose="02070309020205020404" pitchFamily="49" charset="0"/>
                <a:cs typeface="Courier New" panose="02070309020205020404" pitchFamily="49" charset="0"/>
              </a:rPr>
              <a:t>CrowdStrike</a:t>
            </a:r>
            <a:r>
              <a:rPr lang="en-US" sz="2400" dirty="0">
                <a:latin typeface="Courier New" panose="02070309020205020404" pitchFamily="49" charset="0"/>
                <a:cs typeface="Courier New" panose="02070309020205020404" pitchFamily="49" charset="0"/>
              </a:rPr>
              <a:t> Sensor Platform’” Uninstall</a:t>
            </a:r>
            <a:br>
              <a:rPr lang="en-US" sz="2400" dirty="0">
                <a:latin typeface="+mj-lt"/>
                <a:cs typeface="Courier New" panose="02070309020205020404" pitchFamily="49" charset="0"/>
              </a:rPr>
            </a:br>
            <a:endParaRPr lang="en-US" sz="2400" dirty="0">
              <a:latin typeface="Courier New" panose="02070309020205020404" pitchFamily="49" charset="0"/>
              <a:cs typeface="Courier New" panose="02070309020205020404" pitchFamily="49" charset="0"/>
            </a:endParaRPr>
          </a:p>
          <a:p>
            <a:r>
              <a:rPr lang="en-US" sz="2000" dirty="0">
                <a:latin typeface="+mj-lt"/>
                <a:cs typeface="Courier New" panose="02070309020205020404" pitchFamily="49" charset="0"/>
              </a:rPr>
              <a:t>ATP requires a generated offboarding script with a SHA256 signed </a:t>
            </a:r>
            <a:r>
              <a:rPr lang="en-US" sz="2000" dirty="0" err="1">
                <a:latin typeface="+mj-lt"/>
                <a:cs typeface="Courier New" panose="02070309020205020404" pitchFamily="49" charset="0"/>
              </a:rPr>
              <a:t>reg</a:t>
            </a:r>
            <a:r>
              <a:rPr lang="en-US" sz="2000" dirty="0">
                <a:latin typeface="+mj-lt"/>
                <a:cs typeface="Courier New" panose="02070309020205020404" pitchFamily="49" charset="0"/>
              </a:rPr>
              <a:t> key:</a:t>
            </a:r>
          </a:p>
          <a:p>
            <a:endParaRPr lang="en-US" sz="2000" dirty="0">
              <a:latin typeface="+mj-lt"/>
              <a:cs typeface="Courier New" panose="02070309020205020404" pitchFamily="49" charset="0"/>
            </a:endParaRPr>
          </a:p>
          <a:p>
            <a:endParaRPr lang="en-US" dirty="0">
              <a:latin typeface="+mj-lt"/>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F2F3C8FA-95C1-4044-9627-EF9BDC136480}"/>
              </a:ext>
            </a:extLst>
          </p:cNvPr>
          <p:cNvPicPr>
            <a:picLocks noChangeAspect="1"/>
          </p:cNvPicPr>
          <p:nvPr/>
        </p:nvPicPr>
        <p:blipFill>
          <a:blip r:embed="rId3"/>
          <a:stretch>
            <a:fillRect/>
          </a:stretch>
        </p:blipFill>
        <p:spPr>
          <a:xfrm>
            <a:off x="504744" y="3199071"/>
            <a:ext cx="8570148" cy="1951457"/>
          </a:xfrm>
          <a:prstGeom prst="rect">
            <a:avLst/>
          </a:prstGeom>
        </p:spPr>
      </p:pic>
    </p:spTree>
    <p:extLst>
      <p:ext uri="{BB962C8B-B14F-4D97-AF65-F5344CB8AC3E}">
        <p14:creationId xmlns:p14="http://schemas.microsoft.com/office/powerpoint/2010/main" val="212527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1DE4-FC82-4642-8AAE-90816DCBE56E}"/>
              </a:ext>
            </a:extLst>
          </p:cNvPr>
          <p:cNvSpPr>
            <a:spLocks noGrp="1"/>
          </p:cNvSpPr>
          <p:nvPr>
            <p:ph type="title"/>
          </p:nvPr>
        </p:nvSpPr>
        <p:spPr/>
        <p:txBody>
          <a:bodyPr/>
          <a:lstStyle/>
          <a:p>
            <a:r>
              <a:rPr lang="en-US" dirty="0"/>
              <a:t>Why ATA and ATP?</a:t>
            </a:r>
          </a:p>
        </p:txBody>
      </p:sp>
      <p:pic>
        <p:nvPicPr>
          <p:cNvPr id="6" name="Picture 5">
            <a:extLst>
              <a:ext uri="{FF2B5EF4-FFF2-40B4-BE49-F238E27FC236}">
                <a16:creationId xmlns:a16="http://schemas.microsoft.com/office/drawing/2014/main" id="{39357795-80B3-432B-BE05-93F5FB2DA5C9}"/>
              </a:ext>
            </a:extLst>
          </p:cNvPr>
          <p:cNvPicPr>
            <a:picLocks noChangeAspect="1"/>
          </p:cNvPicPr>
          <p:nvPr/>
        </p:nvPicPr>
        <p:blipFill>
          <a:blip r:embed="rId3"/>
          <a:stretch>
            <a:fillRect/>
          </a:stretch>
        </p:blipFill>
        <p:spPr>
          <a:xfrm>
            <a:off x="2220345" y="571501"/>
            <a:ext cx="5715000" cy="5715000"/>
          </a:xfrm>
          <a:prstGeom prst="rect">
            <a:avLst/>
          </a:prstGeom>
        </p:spPr>
      </p:pic>
    </p:spTree>
    <p:extLst>
      <p:ext uri="{BB962C8B-B14F-4D97-AF65-F5344CB8AC3E}">
        <p14:creationId xmlns:p14="http://schemas.microsoft.com/office/powerpoint/2010/main" val="41641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50" fill="hold"/>
                                        <p:tgtEl>
                                          <p:spTgt spid="6"/>
                                        </p:tgtEl>
                                        <p:attrNameLst>
                                          <p:attrName>ppt_x</p:attrName>
                                        </p:attrNameLst>
                                      </p:cBhvr>
                                      <p:tavLst>
                                        <p:tav tm="0">
                                          <p:val>
                                            <p:strVal val="1+#ppt_w/2"/>
                                          </p:val>
                                        </p:tav>
                                        <p:tav tm="100000">
                                          <p:val>
                                            <p:strVal val="#ppt_x"/>
                                          </p:val>
                                        </p:tav>
                                      </p:tavLst>
                                    </p:anim>
                                    <p:anim calcmode="lin" valueType="num">
                                      <p:cBhvr additive="base">
                                        <p:cTn id="8" dur="2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0E3A-F965-4BAB-819F-2371F6005CEC}"/>
              </a:ext>
            </a:extLst>
          </p:cNvPr>
          <p:cNvSpPr>
            <a:spLocks noGrp="1"/>
          </p:cNvSpPr>
          <p:nvPr>
            <p:ph type="title"/>
          </p:nvPr>
        </p:nvSpPr>
        <p:spPr>
          <a:xfrm>
            <a:off x="504744" y="225966"/>
            <a:ext cx="9146203" cy="345535"/>
          </a:xfrm>
        </p:spPr>
        <p:txBody>
          <a:bodyPr/>
          <a:lstStyle/>
          <a:p>
            <a:r>
              <a:rPr lang="en-US" b="1" dirty="0">
                <a:cs typeface="Courier New" panose="02070309020205020404" pitchFamily="49" charset="0"/>
              </a:rPr>
              <a:t>“Protected Process Light”</a:t>
            </a:r>
            <a:endParaRPr lang="en-US" b="1" dirty="0"/>
          </a:p>
        </p:txBody>
      </p:sp>
      <p:pic>
        <p:nvPicPr>
          <p:cNvPr id="7" name="Picture 6">
            <a:extLst>
              <a:ext uri="{FF2B5EF4-FFF2-40B4-BE49-F238E27FC236}">
                <a16:creationId xmlns:a16="http://schemas.microsoft.com/office/drawing/2014/main" id="{875DA488-48FA-4882-AE23-5B4E3049BE49}"/>
              </a:ext>
            </a:extLst>
          </p:cNvPr>
          <p:cNvPicPr>
            <a:picLocks noChangeAspect="1"/>
          </p:cNvPicPr>
          <p:nvPr/>
        </p:nvPicPr>
        <p:blipFill>
          <a:blip r:embed="rId3"/>
          <a:stretch>
            <a:fillRect/>
          </a:stretch>
        </p:blipFill>
        <p:spPr>
          <a:xfrm>
            <a:off x="504744" y="1847741"/>
            <a:ext cx="4734521" cy="1982648"/>
          </a:xfrm>
          <a:prstGeom prst="rect">
            <a:avLst/>
          </a:prstGeom>
        </p:spPr>
      </p:pic>
      <p:pic>
        <p:nvPicPr>
          <p:cNvPr id="9" name="Picture 8">
            <a:extLst>
              <a:ext uri="{FF2B5EF4-FFF2-40B4-BE49-F238E27FC236}">
                <a16:creationId xmlns:a16="http://schemas.microsoft.com/office/drawing/2014/main" id="{318061C5-67DD-4545-89DE-07776D4864AF}"/>
              </a:ext>
            </a:extLst>
          </p:cNvPr>
          <p:cNvPicPr>
            <a:picLocks noChangeAspect="1"/>
          </p:cNvPicPr>
          <p:nvPr/>
        </p:nvPicPr>
        <p:blipFill rotWithShape="1">
          <a:blip r:embed="rId4"/>
          <a:srcRect t="15416"/>
          <a:stretch/>
        </p:blipFill>
        <p:spPr>
          <a:xfrm>
            <a:off x="5368585" y="1047136"/>
            <a:ext cx="4518045" cy="3583858"/>
          </a:xfrm>
          <a:prstGeom prst="rect">
            <a:avLst/>
          </a:prstGeom>
        </p:spPr>
      </p:pic>
    </p:spTree>
    <p:extLst>
      <p:ext uri="{BB962C8B-B14F-4D97-AF65-F5344CB8AC3E}">
        <p14:creationId xmlns:p14="http://schemas.microsoft.com/office/powerpoint/2010/main" val="1137773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8BFEF-AAF7-4CAD-991E-1C0F192A5C9F}"/>
              </a:ext>
            </a:extLst>
          </p:cNvPr>
          <p:cNvSpPr>
            <a:spLocks noGrp="1"/>
          </p:cNvSpPr>
          <p:nvPr>
            <p:ph type="title"/>
          </p:nvPr>
        </p:nvSpPr>
        <p:spPr/>
        <p:txBody>
          <a:bodyPr/>
          <a:lstStyle/>
          <a:p>
            <a:r>
              <a:rPr lang="en-US" b="1" dirty="0"/>
              <a:t>PPL Bypass</a:t>
            </a:r>
          </a:p>
        </p:txBody>
      </p:sp>
      <p:sp>
        <p:nvSpPr>
          <p:cNvPr id="5" name="Content Placeholder 2">
            <a:extLst>
              <a:ext uri="{FF2B5EF4-FFF2-40B4-BE49-F238E27FC236}">
                <a16:creationId xmlns:a16="http://schemas.microsoft.com/office/drawing/2014/main" id="{021ABB60-EEA6-4680-BBDB-2F06AEE55CA4}"/>
              </a:ext>
            </a:extLst>
          </p:cNvPr>
          <p:cNvSpPr txBox="1">
            <a:spLocks/>
          </p:cNvSpPr>
          <p:nvPr/>
        </p:nvSpPr>
        <p:spPr>
          <a:xfrm>
            <a:off x="504744" y="1165123"/>
            <a:ext cx="9144000" cy="4321277"/>
          </a:xfrm>
          <a:prstGeom prst="rect">
            <a:avLst/>
          </a:prstGeom>
        </p:spPr>
        <p:txBody>
          <a:bodyPr vert="horz" lIns="0" tIns="54864" rIns="0" bIns="54864" rtlCol="0">
            <a:normAutofit/>
          </a:bodyPr>
          <a:lstStyle>
            <a:lvl1pPr marL="220484" indent="-220484" algn="l" defTabSz="761992" rtl="0" eaLnBrk="1" latinLnBrk="0" hangingPunct="1">
              <a:lnSpc>
                <a:spcPct val="100000"/>
              </a:lnSpc>
              <a:spcBef>
                <a:spcPts val="1333"/>
              </a:spcBef>
              <a:buClr>
                <a:srgbClr val="FF5003"/>
              </a:buClr>
              <a:buFont typeface="Arial" panose="020B0604020202020204" pitchFamily="34" charset="0"/>
              <a:buChar char="•"/>
              <a:defRPr sz="1556" kern="1200">
                <a:solidFill>
                  <a:srgbClr val="1D3649"/>
                </a:solidFill>
                <a:latin typeface="Arial" panose="020B0604020202020204" pitchFamily="34" charset="0"/>
                <a:ea typeface="+mn-ea"/>
                <a:cs typeface="Arial" panose="020B0604020202020204" pitchFamily="34" charset="0"/>
              </a:defRPr>
            </a:lvl1pPr>
            <a:lvl2pPr marL="455079" marR="0" indent="-183443"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2pPr>
            <a:lvl3pPr marL="659688" marR="0" indent="-160513"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baseline="0">
                <a:solidFill>
                  <a:srgbClr val="1D3649"/>
                </a:solidFill>
                <a:latin typeface="Arial" panose="020B0604020202020204" pitchFamily="34" charset="0"/>
                <a:ea typeface="+mn-ea"/>
                <a:cs typeface="Arial" panose="020B0604020202020204" pitchFamily="34" charset="0"/>
              </a:defRPr>
            </a:lvl3pPr>
            <a:lvl4pPr marL="855478" marR="0" indent="-181679"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4pPr>
            <a:lvl5pPr marL="1100656" marR="0" indent="-178152"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5pPr>
            <a:lvl6pPr marL="2095479"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75"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471"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468"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fontAlgn="auto">
              <a:spcAft>
                <a:spcPts val="0"/>
              </a:spcAft>
            </a:pPr>
            <a:r>
              <a:rPr lang="en-US" sz="2000" dirty="0">
                <a:cs typeface="Courier New" panose="02070309020205020404" pitchFamily="49" charset="0"/>
              </a:rPr>
              <a:t>Defender AV service can be stopped/deleted via Project0’s privileged Antimalware PPL bypass:</a:t>
            </a:r>
            <a:br>
              <a:rPr lang="en-US" sz="2000" dirty="0">
                <a:cs typeface="Courier New" panose="02070309020205020404" pitchFamily="49" charset="0"/>
              </a:rPr>
            </a:br>
            <a:endParaRPr lang="en-US" sz="2000" dirty="0">
              <a:cs typeface="Courier New" panose="02070309020205020404" pitchFamily="49" charset="0"/>
            </a:endParaRPr>
          </a:p>
          <a:p>
            <a:pPr marL="234595" lvl="1" indent="0">
              <a:spcBef>
                <a:spcPts val="0"/>
              </a:spcBef>
              <a:buFont typeface="Arial" panose="020B0604020202020204" pitchFamily="34" charset="0"/>
              <a:buNone/>
            </a:pPr>
            <a:r>
              <a:rPr lang="en-US" sz="2000" dirty="0" err="1">
                <a:latin typeface="Courier New" panose="02070309020205020404" pitchFamily="49" charset="0"/>
                <a:cs typeface="Courier New" panose="02070309020205020404" pitchFamily="49" charset="0"/>
              </a:rPr>
              <a:t>sc</a:t>
            </a:r>
            <a:r>
              <a:rPr lang="en-US" sz="2000" dirty="0">
                <a:latin typeface="Courier New" panose="02070309020205020404" pitchFamily="49" charset="0"/>
                <a:cs typeface="Courier New" panose="02070309020205020404" pitchFamily="49" charset="0"/>
              </a:rPr>
              <a:t> config </a:t>
            </a:r>
            <a:r>
              <a:rPr lang="en-US" sz="2000" dirty="0" err="1">
                <a:latin typeface="Courier New" panose="02070309020205020404" pitchFamily="49" charset="0"/>
                <a:cs typeface="Courier New" panose="02070309020205020404" pitchFamily="49" charset="0"/>
              </a:rPr>
              <a:t>TrustedInstaller</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binPath</a:t>
            </a:r>
            <a:r>
              <a:rPr lang="en-US" sz="2000" dirty="0">
                <a:latin typeface="Courier New" panose="02070309020205020404" pitchFamily="49" charset="0"/>
                <a:cs typeface="Courier New" panose="02070309020205020404" pitchFamily="49" charset="0"/>
              </a:rPr>
              <a:t>= "cmd.exe /C </a:t>
            </a:r>
            <a:r>
              <a:rPr lang="en-US" sz="2000" dirty="0" err="1">
                <a:latin typeface="Courier New" panose="02070309020205020404" pitchFamily="49" charset="0"/>
                <a:cs typeface="Courier New" panose="02070309020205020404" pitchFamily="49" charset="0"/>
              </a:rPr>
              <a:t>sc</a:t>
            </a:r>
            <a:r>
              <a:rPr lang="en-US" sz="2000" dirty="0">
                <a:latin typeface="Courier New" panose="02070309020205020404" pitchFamily="49" charset="0"/>
                <a:cs typeface="Courier New" panose="02070309020205020404" pitchFamily="49" charset="0"/>
              </a:rPr>
              <a:t> stop </a:t>
            </a:r>
            <a:r>
              <a:rPr lang="en-US" sz="2000" dirty="0" err="1">
                <a:latin typeface="Courier New" panose="02070309020205020404" pitchFamily="49" charset="0"/>
                <a:cs typeface="Courier New" panose="02070309020205020404" pitchFamily="49" charset="0"/>
              </a:rPr>
              <a:t>windefend</a:t>
            </a:r>
            <a:r>
              <a:rPr lang="en-US" sz="2000" dirty="0">
                <a:latin typeface="Courier New" panose="02070309020205020404" pitchFamily="49" charset="0"/>
                <a:cs typeface="Courier New" panose="02070309020205020404" pitchFamily="49" charset="0"/>
              </a:rPr>
              <a:t> &amp;&amp; </a:t>
            </a:r>
            <a:r>
              <a:rPr lang="en-US" sz="2000" dirty="0" err="1">
                <a:latin typeface="Courier New" panose="02070309020205020404" pitchFamily="49" charset="0"/>
                <a:cs typeface="Courier New" panose="02070309020205020404" pitchFamily="49" charset="0"/>
              </a:rPr>
              <a:t>sc</a:t>
            </a:r>
            <a:r>
              <a:rPr lang="en-US" sz="2000" dirty="0">
                <a:latin typeface="Courier New" panose="02070309020205020404" pitchFamily="49" charset="0"/>
                <a:cs typeface="Courier New" panose="02070309020205020404" pitchFamily="49" charset="0"/>
              </a:rPr>
              <a:t> delete </a:t>
            </a:r>
            <a:r>
              <a:rPr lang="en-US" sz="2000" dirty="0" err="1">
                <a:latin typeface="Courier New" panose="02070309020205020404" pitchFamily="49" charset="0"/>
                <a:cs typeface="Courier New" panose="02070309020205020404" pitchFamily="49" charset="0"/>
              </a:rPr>
              <a:t>windefend</a:t>
            </a:r>
            <a:r>
              <a:rPr lang="en-US" sz="2000" dirty="0">
                <a:latin typeface="Courier New" panose="02070309020205020404" pitchFamily="49" charset="0"/>
                <a:cs typeface="Courier New" panose="02070309020205020404" pitchFamily="49" charset="0"/>
              </a:rPr>
              <a:t>" &amp;&amp; </a:t>
            </a:r>
            <a:r>
              <a:rPr lang="en-US" sz="2000" dirty="0" err="1">
                <a:latin typeface="Courier New" panose="02070309020205020404" pitchFamily="49" charset="0"/>
                <a:cs typeface="Courier New" panose="02070309020205020404" pitchFamily="49" charset="0"/>
              </a:rPr>
              <a:t>sc</a:t>
            </a:r>
            <a:r>
              <a:rPr lang="en-US" sz="2000" dirty="0">
                <a:latin typeface="Courier New" panose="02070309020205020404" pitchFamily="49" charset="0"/>
                <a:cs typeface="Courier New" panose="02070309020205020404" pitchFamily="49" charset="0"/>
              </a:rPr>
              <a:t> start </a:t>
            </a:r>
            <a:r>
              <a:rPr lang="en-US" sz="2000" dirty="0" err="1">
                <a:latin typeface="Courier New" panose="02070309020205020404" pitchFamily="49" charset="0"/>
                <a:cs typeface="Courier New" panose="02070309020205020404" pitchFamily="49" charset="0"/>
              </a:rPr>
              <a:t>TrustedInstaller</a:t>
            </a:r>
            <a:endParaRPr lang="en-US" sz="2000" dirty="0">
              <a:latin typeface="Courier New" panose="02070309020205020404" pitchFamily="49" charset="0"/>
              <a:cs typeface="Courier New" panose="02070309020205020404" pitchFamily="49" charset="0"/>
            </a:endParaRPr>
          </a:p>
          <a:p>
            <a:pPr marL="234595" lvl="1" indent="0">
              <a:spcBef>
                <a:spcPts val="0"/>
              </a:spcBef>
              <a:buFont typeface="Arial" panose="020B0604020202020204" pitchFamily="34" charset="0"/>
              <a:buNone/>
            </a:pPr>
            <a:endParaRPr lang="en-US" sz="2000" dirty="0">
              <a:latin typeface="Courier New" panose="02070309020205020404" pitchFamily="49" charset="0"/>
              <a:cs typeface="Courier New" panose="02070309020205020404" pitchFamily="49" charset="0"/>
            </a:endParaRPr>
          </a:p>
          <a:p>
            <a:pPr fontAlgn="auto">
              <a:spcBef>
                <a:spcPts val="0"/>
              </a:spcBef>
              <a:spcAft>
                <a:spcPts val="0"/>
              </a:spcAft>
            </a:pPr>
            <a:r>
              <a:rPr lang="en-US" sz="2000" dirty="0">
                <a:cs typeface="Courier New" panose="02070309020205020404" pitchFamily="49" charset="0"/>
              </a:rPr>
              <a:t>... since RS2, ATP (MsSense.exe) runs now at a Windows PPL protection level instead of a </a:t>
            </a:r>
            <a:r>
              <a:rPr lang="en-US" sz="2000" dirty="0" err="1">
                <a:cs typeface="Courier New" panose="02070309020205020404" pitchFamily="49" charset="0"/>
              </a:rPr>
              <a:t>AntiMalware</a:t>
            </a:r>
            <a:r>
              <a:rPr lang="en-US" sz="2000" dirty="0">
                <a:cs typeface="Courier New" panose="02070309020205020404" pitchFamily="49" charset="0"/>
              </a:rPr>
              <a:t> PPL, and the process is configured as “NOT_STOPPABLE”</a:t>
            </a:r>
          </a:p>
        </p:txBody>
      </p:sp>
      <p:pic>
        <p:nvPicPr>
          <p:cNvPr id="4" name="Picture 3">
            <a:extLst>
              <a:ext uri="{FF2B5EF4-FFF2-40B4-BE49-F238E27FC236}">
                <a16:creationId xmlns:a16="http://schemas.microsoft.com/office/drawing/2014/main" id="{DE7E4F88-8DFC-449D-AA89-5B342819A1E3}"/>
              </a:ext>
            </a:extLst>
          </p:cNvPr>
          <p:cNvPicPr>
            <a:picLocks noChangeAspect="1"/>
          </p:cNvPicPr>
          <p:nvPr/>
        </p:nvPicPr>
        <p:blipFill>
          <a:blip r:embed="rId3"/>
          <a:stretch>
            <a:fillRect/>
          </a:stretch>
        </p:blipFill>
        <p:spPr>
          <a:xfrm>
            <a:off x="3316524" y="4281018"/>
            <a:ext cx="2752725" cy="1076325"/>
          </a:xfrm>
          <a:prstGeom prst="rect">
            <a:avLst/>
          </a:prstGeom>
        </p:spPr>
      </p:pic>
    </p:spTree>
    <p:extLst>
      <p:ext uri="{BB962C8B-B14F-4D97-AF65-F5344CB8AC3E}">
        <p14:creationId xmlns:p14="http://schemas.microsoft.com/office/powerpoint/2010/main" val="78485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EEE8B3-1B4B-4B9C-A7F6-0396D31BB028}"/>
              </a:ext>
            </a:extLst>
          </p:cNvPr>
          <p:cNvSpPr/>
          <p:nvPr/>
        </p:nvSpPr>
        <p:spPr>
          <a:xfrm>
            <a:off x="-55824" y="-85458"/>
            <a:ext cx="10387689" cy="5800458"/>
          </a:xfrm>
          <a:prstGeom prst="rect">
            <a:avLst/>
          </a:prstGeom>
          <a:solidFill>
            <a:schemeClr val="bg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pic>
        <p:nvPicPr>
          <p:cNvPr id="4" name="Picture 3">
            <a:extLst>
              <a:ext uri="{FF2B5EF4-FFF2-40B4-BE49-F238E27FC236}">
                <a16:creationId xmlns:a16="http://schemas.microsoft.com/office/drawing/2014/main" id="{CA9E6F93-8CC7-4A24-8914-0990335F7592}"/>
              </a:ext>
            </a:extLst>
          </p:cNvPr>
          <p:cNvPicPr>
            <a:picLocks noChangeAspect="1"/>
          </p:cNvPicPr>
          <p:nvPr/>
        </p:nvPicPr>
        <p:blipFill>
          <a:blip r:embed="rId3"/>
          <a:stretch>
            <a:fillRect/>
          </a:stretch>
        </p:blipFill>
        <p:spPr>
          <a:xfrm>
            <a:off x="2274887" y="1224915"/>
            <a:ext cx="5610225" cy="2533650"/>
          </a:xfrm>
          <a:prstGeom prst="rect">
            <a:avLst/>
          </a:prstGeom>
        </p:spPr>
      </p:pic>
    </p:spTree>
    <p:extLst>
      <p:ext uri="{BB962C8B-B14F-4D97-AF65-F5344CB8AC3E}">
        <p14:creationId xmlns:p14="http://schemas.microsoft.com/office/powerpoint/2010/main" val="2258073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7E4B-EA42-49BC-A19D-9EFFB1AE7CB6}"/>
              </a:ext>
            </a:extLst>
          </p:cNvPr>
          <p:cNvSpPr/>
          <p:nvPr/>
        </p:nvSpPr>
        <p:spPr>
          <a:xfrm>
            <a:off x="-55824" y="5248274"/>
            <a:ext cx="10387689" cy="466725"/>
          </a:xfrm>
          <a:prstGeom prst="rect">
            <a:avLst/>
          </a:prstGeom>
          <a:solidFill>
            <a:schemeClr val="bg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2" name="Title 1">
            <a:extLst>
              <a:ext uri="{FF2B5EF4-FFF2-40B4-BE49-F238E27FC236}">
                <a16:creationId xmlns:a16="http://schemas.microsoft.com/office/drawing/2014/main" id="{AC9A694F-F5E8-4B42-AA19-F34B5225BFDE}"/>
              </a:ext>
            </a:extLst>
          </p:cNvPr>
          <p:cNvSpPr>
            <a:spLocks noGrp="1"/>
          </p:cNvSpPr>
          <p:nvPr>
            <p:ph type="title"/>
          </p:nvPr>
        </p:nvSpPr>
        <p:spPr/>
        <p:txBody>
          <a:bodyPr/>
          <a:lstStyle/>
          <a:p>
            <a:r>
              <a:rPr lang="en-US" b="1" dirty="0"/>
              <a:t>Block ATP </a:t>
            </a:r>
            <a:r>
              <a:rPr lang="en-US" b="1" dirty="0" err="1"/>
              <a:t>Comms</a:t>
            </a:r>
            <a:r>
              <a:rPr lang="en-US" b="1" dirty="0"/>
              <a:t> via </a:t>
            </a:r>
            <a:r>
              <a:rPr lang="en-US" b="1" dirty="0" err="1"/>
              <a:t>DiagTrack</a:t>
            </a:r>
            <a:r>
              <a:rPr lang="en-US" b="1" dirty="0"/>
              <a:t> Service (Privileged)</a:t>
            </a:r>
          </a:p>
        </p:txBody>
      </p:sp>
      <p:sp>
        <p:nvSpPr>
          <p:cNvPr id="3" name="Content Placeholder 2">
            <a:extLst>
              <a:ext uri="{FF2B5EF4-FFF2-40B4-BE49-F238E27FC236}">
                <a16:creationId xmlns:a16="http://schemas.microsoft.com/office/drawing/2014/main" id="{72985900-3D1B-425A-9738-FA925C50C145}"/>
              </a:ext>
            </a:extLst>
          </p:cNvPr>
          <p:cNvSpPr>
            <a:spLocks noGrp="1"/>
          </p:cNvSpPr>
          <p:nvPr>
            <p:ph sz="quarter" idx="14"/>
          </p:nvPr>
        </p:nvSpPr>
        <p:spPr>
          <a:xfrm>
            <a:off x="508000" y="914400"/>
            <a:ext cx="6359526" cy="2505076"/>
          </a:xfrm>
        </p:spPr>
        <p:txBody>
          <a:bodyPr>
            <a:normAutofit/>
          </a:bodyPr>
          <a:lstStyle/>
          <a:p>
            <a:pPr marL="0" indent="0">
              <a:buNone/>
            </a:pPr>
            <a:r>
              <a:rPr lang="en-US" sz="2000" dirty="0"/>
              <a:t>1703/ATP Release 2:</a:t>
            </a:r>
          </a:p>
          <a:p>
            <a:pPr marL="0" indent="0">
              <a:spcBef>
                <a:spcPts val="0"/>
              </a:spcBef>
              <a:buNone/>
            </a:pPr>
            <a:endParaRPr lang="en-US" sz="2000" dirty="0"/>
          </a:p>
          <a:p>
            <a:pPr marL="0" indent="0">
              <a:buNone/>
            </a:pPr>
            <a:endParaRPr lang="en-US" sz="2000" dirty="0"/>
          </a:p>
          <a:p>
            <a:pPr marL="0" indent="0">
              <a:buNone/>
            </a:pPr>
            <a:endParaRPr lang="en-US" sz="2000" dirty="0"/>
          </a:p>
          <a:p>
            <a:pPr marL="0" indent="0">
              <a:buNone/>
            </a:pPr>
            <a:r>
              <a:rPr lang="en-US" sz="2000" dirty="0"/>
              <a:t>1709/ATP Release 3:</a:t>
            </a:r>
          </a:p>
          <a:p>
            <a:pPr marL="0" indent="0">
              <a:buNone/>
            </a:pPr>
            <a:endParaRPr lang="en-US" sz="2000" dirty="0"/>
          </a:p>
          <a:p>
            <a:pPr marL="0" indent="0">
              <a:buNone/>
            </a:pPr>
            <a:endParaRPr lang="en-US" sz="2000" dirty="0"/>
          </a:p>
          <a:p>
            <a:pPr marL="0" indent="0">
              <a:buNone/>
            </a:pPr>
            <a:endParaRPr lang="en-US" sz="2000" dirty="0"/>
          </a:p>
        </p:txBody>
      </p:sp>
      <p:pic>
        <p:nvPicPr>
          <p:cNvPr id="13" name="Picture 12">
            <a:extLst>
              <a:ext uri="{FF2B5EF4-FFF2-40B4-BE49-F238E27FC236}">
                <a16:creationId xmlns:a16="http://schemas.microsoft.com/office/drawing/2014/main" id="{870FD3A2-2791-40C6-B294-F687496822C5}"/>
              </a:ext>
            </a:extLst>
          </p:cNvPr>
          <p:cNvPicPr>
            <a:picLocks noChangeAspect="1"/>
          </p:cNvPicPr>
          <p:nvPr/>
        </p:nvPicPr>
        <p:blipFill rotWithShape="1">
          <a:blip r:embed="rId3"/>
          <a:srcRect r="35492" b="66228"/>
          <a:stretch/>
        </p:blipFill>
        <p:spPr>
          <a:xfrm>
            <a:off x="2151515" y="3203252"/>
            <a:ext cx="5074476" cy="690632"/>
          </a:xfrm>
          <a:prstGeom prst="rect">
            <a:avLst/>
          </a:prstGeom>
        </p:spPr>
      </p:pic>
      <p:pic>
        <p:nvPicPr>
          <p:cNvPr id="6" name="Picture 5">
            <a:extLst>
              <a:ext uri="{FF2B5EF4-FFF2-40B4-BE49-F238E27FC236}">
                <a16:creationId xmlns:a16="http://schemas.microsoft.com/office/drawing/2014/main" id="{D0B3174C-1105-487A-86FF-D7E1294CC0A0}"/>
              </a:ext>
            </a:extLst>
          </p:cNvPr>
          <p:cNvPicPr>
            <a:picLocks noChangeAspect="1"/>
          </p:cNvPicPr>
          <p:nvPr/>
        </p:nvPicPr>
        <p:blipFill>
          <a:blip r:embed="rId4"/>
          <a:stretch>
            <a:fillRect/>
          </a:stretch>
        </p:blipFill>
        <p:spPr>
          <a:xfrm>
            <a:off x="2160072" y="1428098"/>
            <a:ext cx="4140367" cy="611005"/>
          </a:xfrm>
          <a:prstGeom prst="rect">
            <a:avLst/>
          </a:prstGeom>
        </p:spPr>
      </p:pic>
    </p:spTree>
    <p:extLst>
      <p:ext uri="{BB962C8B-B14F-4D97-AF65-F5344CB8AC3E}">
        <p14:creationId xmlns:p14="http://schemas.microsoft.com/office/powerpoint/2010/main" val="125092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7E4B-EA42-49BC-A19D-9EFFB1AE7CB6}"/>
              </a:ext>
            </a:extLst>
          </p:cNvPr>
          <p:cNvSpPr/>
          <p:nvPr/>
        </p:nvSpPr>
        <p:spPr>
          <a:xfrm>
            <a:off x="-55824" y="5248274"/>
            <a:ext cx="10387689" cy="466725"/>
          </a:xfrm>
          <a:prstGeom prst="rect">
            <a:avLst/>
          </a:prstGeom>
          <a:solidFill>
            <a:schemeClr val="bg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2" name="Title 1">
            <a:extLst>
              <a:ext uri="{FF2B5EF4-FFF2-40B4-BE49-F238E27FC236}">
                <a16:creationId xmlns:a16="http://schemas.microsoft.com/office/drawing/2014/main" id="{AC9A694F-F5E8-4B42-AA19-F34B5225BFDE}"/>
              </a:ext>
            </a:extLst>
          </p:cNvPr>
          <p:cNvSpPr>
            <a:spLocks noGrp="1"/>
          </p:cNvSpPr>
          <p:nvPr>
            <p:ph type="title"/>
          </p:nvPr>
        </p:nvSpPr>
        <p:spPr/>
        <p:txBody>
          <a:bodyPr/>
          <a:lstStyle/>
          <a:p>
            <a:r>
              <a:rPr lang="en-US" b="1" dirty="0"/>
              <a:t>Block ATP </a:t>
            </a:r>
            <a:r>
              <a:rPr lang="en-US" b="1" dirty="0" err="1"/>
              <a:t>Comms</a:t>
            </a:r>
            <a:r>
              <a:rPr lang="en-US" b="1" dirty="0"/>
              <a:t> via </a:t>
            </a:r>
            <a:r>
              <a:rPr lang="en-US" b="1" dirty="0" err="1"/>
              <a:t>DiagTrack</a:t>
            </a:r>
            <a:r>
              <a:rPr lang="en-US" b="1" dirty="0"/>
              <a:t> Service (Privileged)</a:t>
            </a:r>
          </a:p>
        </p:txBody>
      </p:sp>
      <p:pic>
        <p:nvPicPr>
          <p:cNvPr id="5" name="Picture 4">
            <a:extLst>
              <a:ext uri="{FF2B5EF4-FFF2-40B4-BE49-F238E27FC236}">
                <a16:creationId xmlns:a16="http://schemas.microsoft.com/office/drawing/2014/main" id="{EFC100C6-EFA4-40B5-9E7A-1D286338061E}"/>
              </a:ext>
            </a:extLst>
          </p:cNvPr>
          <p:cNvPicPr>
            <a:picLocks noChangeAspect="1"/>
          </p:cNvPicPr>
          <p:nvPr/>
        </p:nvPicPr>
        <p:blipFill rotWithShape="1">
          <a:blip r:embed="rId3"/>
          <a:srcRect b="29815"/>
          <a:stretch/>
        </p:blipFill>
        <p:spPr>
          <a:xfrm>
            <a:off x="3077288" y="3069737"/>
            <a:ext cx="3680131" cy="2645262"/>
          </a:xfrm>
          <a:prstGeom prst="rect">
            <a:avLst/>
          </a:prstGeom>
          <a:ln>
            <a:solidFill>
              <a:srgbClr val="010203"/>
            </a:solidFill>
          </a:ln>
        </p:spPr>
      </p:pic>
      <p:sp>
        <p:nvSpPr>
          <p:cNvPr id="8" name="Rectangle 7">
            <a:extLst>
              <a:ext uri="{FF2B5EF4-FFF2-40B4-BE49-F238E27FC236}">
                <a16:creationId xmlns:a16="http://schemas.microsoft.com/office/drawing/2014/main" id="{85C9428C-C137-4731-A037-3490B02C13EC}"/>
              </a:ext>
            </a:extLst>
          </p:cNvPr>
          <p:cNvSpPr/>
          <p:nvPr/>
        </p:nvSpPr>
        <p:spPr>
          <a:xfrm>
            <a:off x="489430" y="1841837"/>
            <a:ext cx="9297179" cy="1015663"/>
          </a:xfrm>
          <a:prstGeom prst="rect">
            <a:avLst/>
          </a:prstGeom>
        </p:spPr>
        <p:txBody>
          <a:bodyPr wrap="square">
            <a:spAutoFit/>
          </a:bodyPr>
          <a:lstStyle/>
          <a:p>
            <a:pPr marL="0" indent="0">
              <a:buNone/>
            </a:pPr>
            <a:r>
              <a:rPr lang="en-US" sz="2000" dirty="0" err="1">
                <a:latin typeface="Courier New" panose="02070309020205020404" pitchFamily="49" charset="0"/>
                <a:cs typeface="Courier New" panose="02070309020205020404" pitchFamily="49" charset="0"/>
              </a:rPr>
              <a:t>sc</a:t>
            </a:r>
            <a:r>
              <a:rPr lang="en-US" sz="2000" dirty="0">
                <a:latin typeface="Courier New" panose="02070309020205020404" pitchFamily="49" charset="0"/>
                <a:cs typeface="Courier New" panose="02070309020205020404" pitchFamily="49" charset="0"/>
              </a:rPr>
              <a:t> config </a:t>
            </a:r>
            <a:r>
              <a:rPr lang="en-US" sz="2000" dirty="0" err="1">
                <a:latin typeface="Courier New" panose="02070309020205020404" pitchFamily="49" charset="0"/>
                <a:cs typeface="Courier New" panose="02070309020205020404" pitchFamily="49" charset="0"/>
              </a:rPr>
              <a:t>TrustedInstaller</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binPath</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"cmd.exe /C </a:t>
            </a:r>
            <a:r>
              <a:rPr lang="en-US" sz="2000" dirty="0" err="1">
                <a:latin typeface="Courier New" panose="02070309020205020404" pitchFamily="49" charset="0"/>
                <a:cs typeface="Courier New" panose="02070309020205020404" pitchFamily="49" charset="0"/>
              </a:rPr>
              <a:t>sc</a:t>
            </a:r>
            <a:r>
              <a:rPr lang="en-US" sz="2000" dirty="0">
                <a:latin typeface="Courier New" panose="02070309020205020404" pitchFamily="49" charset="0"/>
                <a:cs typeface="Courier New" panose="02070309020205020404" pitchFamily="49" charset="0"/>
              </a:rPr>
              <a:t> stop </a:t>
            </a:r>
            <a:r>
              <a:rPr lang="en-US" sz="2000" dirty="0" err="1">
                <a:latin typeface="Courier New" panose="02070309020205020404" pitchFamily="49" charset="0"/>
                <a:cs typeface="Courier New" panose="02070309020205020404" pitchFamily="49" charset="0"/>
              </a:rPr>
              <a:t>diagtrack</a:t>
            </a:r>
            <a:r>
              <a:rPr lang="en-US" sz="2000" dirty="0">
                <a:latin typeface="Courier New" panose="02070309020205020404" pitchFamily="49" charset="0"/>
                <a:cs typeface="Courier New" panose="02070309020205020404" pitchFamily="49" charset="0"/>
              </a:rPr>
              <a:t> &amp; </a:t>
            </a:r>
            <a:r>
              <a:rPr lang="en-US" sz="2000" dirty="0" err="1">
                <a:latin typeface="Courier New" panose="02070309020205020404" pitchFamily="49" charset="0"/>
                <a:cs typeface="Courier New" panose="02070309020205020404" pitchFamily="49" charset="0"/>
              </a:rPr>
              <a:t>sc</a:t>
            </a:r>
            <a:r>
              <a:rPr lang="en-US" sz="2000" dirty="0">
                <a:latin typeface="Courier New" panose="02070309020205020404" pitchFamily="49" charset="0"/>
                <a:cs typeface="Courier New" panose="02070309020205020404" pitchFamily="49" charset="0"/>
              </a:rPr>
              <a:t> config </a:t>
            </a:r>
            <a:r>
              <a:rPr lang="en-US" sz="2000" dirty="0" err="1">
                <a:latin typeface="Courier New" panose="02070309020205020404" pitchFamily="49" charset="0"/>
                <a:cs typeface="Courier New" panose="02070309020205020404" pitchFamily="49" charset="0"/>
              </a:rPr>
              <a:t>diagtrack</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binPath</a:t>
            </a:r>
            <a:r>
              <a:rPr lang="en-US" sz="2000" dirty="0">
                <a:latin typeface="Courier New" panose="02070309020205020404" pitchFamily="49" charset="0"/>
                <a:cs typeface="Courier New" panose="02070309020205020404" pitchFamily="49" charset="0"/>
              </a:rPr>
              <a:t>='lol'" &amp;&amp; </a:t>
            </a:r>
            <a:r>
              <a:rPr lang="en-US" sz="2000" dirty="0" err="1">
                <a:latin typeface="Courier New" panose="02070309020205020404" pitchFamily="49" charset="0"/>
                <a:cs typeface="Courier New" panose="02070309020205020404" pitchFamily="49" charset="0"/>
              </a:rPr>
              <a:t>sc</a:t>
            </a:r>
            <a:r>
              <a:rPr lang="en-US" sz="2000" dirty="0">
                <a:latin typeface="Courier New" panose="02070309020205020404" pitchFamily="49" charset="0"/>
                <a:cs typeface="Courier New" panose="02070309020205020404" pitchFamily="49" charset="0"/>
              </a:rPr>
              <a:t> start </a:t>
            </a:r>
            <a:r>
              <a:rPr lang="en-US" sz="2000" dirty="0" err="1">
                <a:latin typeface="Courier New" panose="02070309020205020404" pitchFamily="49" charset="0"/>
                <a:cs typeface="Courier New" panose="02070309020205020404" pitchFamily="49" charset="0"/>
              </a:rPr>
              <a:t>TrustedInstaller</a:t>
            </a:r>
            <a:endParaRPr lang="en-US" sz="2000" dirty="0">
              <a:latin typeface="Courier New" panose="02070309020205020404" pitchFamily="49" charset="0"/>
              <a:cs typeface="Courier New" panose="02070309020205020404" pitchFamily="49" charset="0"/>
            </a:endParaRPr>
          </a:p>
        </p:txBody>
      </p:sp>
      <p:pic>
        <p:nvPicPr>
          <p:cNvPr id="9" name="Picture 8">
            <a:extLst>
              <a:ext uri="{FF2B5EF4-FFF2-40B4-BE49-F238E27FC236}">
                <a16:creationId xmlns:a16="http://schemas.microsoft.com/office/drawing/2014/main" id="{D817750A-27FE-4018-978E-F35431E1A213}"/>
              </a:ext>
            </a:extLst>
          </p:cNvPr>
          <p:cNvPicPr>
            <a:picLocks noChangeAspect="1"/>
          </p:cNvPicPr>
          <p:nvPr/>
        </p:nvPicPr>
        <p:blipFill>
          <a:blip r:embed="rId4"/>
          <a:stretch>
            <a:fillRect/>
          </a:stretch>
        </p:blipFill>
        <p:spPr>
          <a:xfrm>
            <a:off x="504743" y="836920"/>
            <a:ext cx="7276413" cy="822370"/>
          </a:xfrm>
          <a:prstGeom prst="rect">
            <a:avLst/>
          </a:prstGeom>
        </p:spPr>
      </p:pic>
    </p:spTree>
    <p:extLst>
      <p:ext uri="{BB962C8B-B14F-4D97-AF65-F5344CB8AC3E}">
        <p14:creationId xmlns:p14="http://schemas.microsoft.com/office/powerpoint/2010/main" val="370961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060F9-0F03-4D23-B561-0886E7B164DB}"/>
              </a:ext>
            </a:extLst>
          </p:cNvPr>
          <p:cNvSpPr>
            <a:spLocks noGrp="1"/>
          </p:cNvSpPr>
          <p:nvPr>
            <p:ph type="title"/>
          </p:nvPr>
        </p:nvSpPr>
        <p:spPr/>
        <p:txBody>
          <a:bodyPr/>
          <a:lstStyle/>
          <a:p>
            <a:r>
              <a:rPr lang="en-US" b="1" dirty="0"/>
              <a:t>Can’t Rename The WDATP Binaries As Admin….</a:t>
            </a:r>
          </a:p>
        </p:txBody>
      </p:sp>
      <p:pic>
        <p:nvPicPr>
          <p:cNvPr id="4" name="Content Placeholder 3">
            <a:extLst>
              <a:ext uri="{FF2B5EF4-FFF2-40B4-BE49-F238E27FC236}">
                <a16:creationId xmlns:a16="http://schemas.microsoft.com/office/drawing/2014/main" id="{1230702D-57A4-4CE4-9D19-3232E2E3623D}"/>
              </a:ext>
            </a:extLst>
          </p:cNvPr>
          <p:cNvPicPr>
            <a:picLocks noGrp="1" noChangeAspect="1"/>
          </p:cNvPicPr>
          <p:nvPr>
            <p:ph sz="quarter" idx="14"/>
          </p:nvPr>
        </p:nvPicPr>
        <p:blipFill>
          <a:blip r:embed="rId3"/>
          <a:stretch>
            <a:fillRect/>
          </a:stretch>
        </p:blipFill>
        <p:spPr>
          <a:xfrm>
            <a:off x="2841625" y="1951114"/>
            <a:ext cx="4476750" cy="2085975"/>
          </a:xfrm>
          <a:prstGeom prst="rect">
            <a:avLst/>
          </a:prstGeom>
        </p:spPr>
      </p:pic>
    </p:spTree>
    <p:extLst>
      <p:ext uri="{BB962C8B-B14F-4D97-AF65-F5344CB8AC3E}">
        <p14:creationId xmlns:p14="http://schemas.microsoft.com/office/powerpoint/2010/main" val="2837057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A5C6-682B-4790-A30B-82E39BFA7CAB}"/>
              </a:ext>
            </a:extLst>
          </p:cNvPr>
          <p:cNvSpPr>
            <a:spLocks noGrp="1"/>
          </p:cNvSpPr>
          <p:nvPr>
            <p:ph type="title"/>
          </p:nvPr>
        </p:nvSpPr>
        <p:spPr>
          <a:xfrm>
            <a:off x="504744" y="225966"/>
            <a:ext cx="9146203" cy="345535"/>
          </a:xfrm>
        </p:spPr>
        <p:txBody>
          <a:bodyPr/>
          <a:lstStyle/>
          <a:p>
            <a:r>
              <a:rPr lang="en-US" b="1" dirty="0"/>
              <a:t>…But We Can Hijack It’s DLLs (Privileged)</a:t>
            </a:r>
          </a:p>
        </p:txBody>
      </p:sp>
      <p:pic>
        <p:nvPicPr>
          <p:cNvPr id="1028" name="Picture 4" descr="[!] module USERENV.d11 vulnerable at C: \Program Files\Windows Defender Advanced Threat Protection\USERENV.d11 (real path: C: &#10;[!] module WINHTTP.d11 vulnerable at C: \Program Files\Windows Defender Advanced Threat Protection\WINHTTP.d11 (real path: C: &#10;[!] module bcrypt.dll vulnerable at C: \Program Files\Windows Defender Advanced Threat Protection\bcrypt.dll (real path: C: ">
            <a:extLst>
              <a:ext uri="{FF2B5EF4-FFF2-40B4-BE49-F238E27FC236}">
                <a16:creationId xmlns:a16="http://schemas.microsoft.com/office/drawing/2014/main" id="{395B4FA3-3666-4DC7-9F48-C4E3BCDE0F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107" y="2355252"/>
            <a:ext cx="10163107" cy="6836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6B5AA0A-8B78-49E4-8EC7-37ACB873D5B2}"/>
              </a:ext>
            </a:extLst>
          </p:cNvPr>
          <p:cNvPicPr>
            <a:picLocks noChangeAspect="1"/>
          </p:cNvPicPr>
          <p:nvPr/>
        </p:nvPicPr>
        <p:blipFill rotWithShape="1">
          <a:blip r:embed="rId4"/>
          <a:srcRect t="-1" b="62883"/>
          <a:stretch/>
        </p:blipFill>
        <p:spPr>
          <a:xfrm>
            <a:off x="-3106" y="3530739"/>
            <a:ext cx="10163106" cy="1286588"/>
          </a:xfrm>
          <a:prstGeom prst="rect">
            <a:avLst/>
          </a:prstGeom>
          <a:ln>
            <a:solidFill>
              <a:srgbClr val="010203"/>
            </a:solidFill>
          </a:ln>
        </p:spPr>
      </p:pic>
      <p:pic>
        <p:nvPicPr>
          <p:cNvPr id="7" name="Picture 6">
            <a:extLst>
              <a:ext uri="{FF2B5EF4-FFF2-40B4-BE49-F238E27FC236}">
                <a16:creationId xmlns:a16="http://schemas.microsoft.com/office/drawing/2014/main" id="{7ADA961B-49A3-46FA-8CB6-262873A74687}"/>
              </a:ext>
            </a:extLst>
          </p:cNvPr>
          <p:cNvPicPr>
            <a:picLocks noChangeAspect="1"/>
          </p:cNvPicPr>
          <p:nvPr/>
        </p:nvPicPr>
        <p:blipFill>
          <a:blip r:embed="rId5"/>
          <a:stretch>
            <a:fillRect/>
          </a:stretch>
        </p:blipFill>
        <p:spPr>
          <a:xfrm>
            <a:off x="-3106" y="991723"/>
            <a:ext cx="6334125" cy="866775"/>
          </a:xfrm>
          <a:prstGeom prst="rect">
            <a:avLst/>
          </a:prstGeom>
        </p:spPr>
      </p:pic>
    </p:spTree>
    <p:extLst>
      <p:ext uri="{BB962C8B-B14F-4D97-AF65-F5344CB8AC3E}">
        <p14:creationId xmlns:p14="http://schemas.microsoft.com/office/powerpoint/2010/main" val="224399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9F9C-7106-4F12-AFEA-B532E6F67A84}"/>
              </a:ext>
            </a:extLst>
          </p:cNvPr>
          <p:cNvSpPr>
            <a:spLocks noGrp="1"/>
          </p:cNvSpPr>
          <p:nvPr>
            <p:ph type="title"/>
          </p:nvPr>
        </p:nvSpPr>
        <p:spPr/>
        <p:txBody>
          <a:bodyPr/>
          <a:lstStyle/>
          <a:p>
            <a:r>
              <a:rPr lang="en-US" b="1" dirty="0"/>
              <a:t>Remove PPL Protection, Kill Process (Privileged) </a:t>
            </a:r>
          </a:p>
        </p:txBody>
      </p:sp>
      <p:pic>
        <p:nvPicPr>
          <p:cNvPr id="5" name="Picture 4">
            <a:extLst>
              <a:ext uri="{FF2B5EF4-FFF2-40B4-BE49-F238E27FC236}">
                <a16:creationId xmlns:a16="http://schemas.microsoft.com/office/drawing/2014/main" id="{5BB80178-3193-4D3D-AF8B-AB6A8D48A1DF}"/>
              </a:ext>
            </a:extLst>
          </p:cNvPr>
          <p:cNvPicPr>
            <a:picLocks noChangeAspect="1"/>
          </p:cNvPicPr>
          <p:nvPr/>
        </p:nvPicPr>
        <p:blipFill>
          <a:blip r:embed="rId3"/>
          <a:stretch>
            <a:fillRect/>
          </a:stretch>
        </p:blipFill>
        <p:spPr>
          <a:xfrm>
            <a:off x="1480881" y="791993"/>
            <a:ext cx="7193927" cy="4392082"/>
          </a:xfrm>
          <a:prstGeom prst="rect">
            <a:avLst/>
          </a:prstGeom>
        </p:spPr>
      </p:pic>
    </p:spTree>
    <p:extLst>
      <p:ext uri="{BB962C8B-B14F-4D97-AF65-F5344CB8AC3E}">
        <p14:creationId xmlns:p14="http://schemas.microsoft.com/office/powerpoint/2010/main" val="342674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F76D-6ED2-45B4-BEA8-E72E08CBA198}"/>
              </a:ext>
            </a:extLst>
          </p:cNvPr>
          <p:cNvSpPr>
            <a:spLocks noGrp="1"/>
          </p:cNvSpPr>
          <p:nvPr>
            <p:ph type="title"/>
          </p:nvPr>
        </p:nvSpPr>
        <p:spPr/>
        <p:txBody>
          <a:bodyPr/>
          <a:lstStyle/>
          <a:p>
            <a:r>
              <a:rPr lang="en-US" b="1" dirty="0"/>
              <a:t>Mimikatz Driver’s Service Registered As Malicious Now…</a:t>
            </a:r>
          </a:p>
        </p:txBody>
      </p:sp>
      <p:pic>
        <p:nvPicPr>
          <p:cNvPr id="9" name="Picture 8">
            <a:extLst>
              <a:ext uri="{FF2B5EF4-FFF2-40B4-BE49-F238E27FC236}">
                <a16:creationId xmlns:a16="http://schemas.microsoft.com/office/drawing/2014/main" id="{9E3F7472-5F11-4898-B125-A203A0597512}"/>
              </a:ext>
            </a:extLst>
          </p:cNvPr>
          <p:cNvPicPr>
            <a:picLocks noChangeAspect="1"/>
          </p:cNvPicPr>
          <p:nvPr/>
        </p:nvPicPr>
        <p:blipFill>
          <a:blip r:embed="rId3"/>
          <a:stretch>
            <a:fillRect/>
          </a:stretch>
        </p:blipFill>
        <p:spPr>
          <a:xfrm>
            <a:off x="1784350" y="761071"/>
            <a:ext cx="6591300" cy="4572000"/>
          </a:xfrm>
          <a:prstGeom prst="rect">
            <a:avLst/>
          </a:prstGeom>
        </p:spPr>
      </p:pic>
    </p:spTree>
    <p:extLst>
      <p:ext uri="{BB962C8B-B14F-4D97-AF65-F5344CB8AC3E}">
        <p14:creationId xmlns:p14="http://schemas.microsoft.com/office/powerpoint/2010/main" val="42689013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E5E42BE-0A49-477E-97E5-0FEA38B962BA}"/>
              </a:ext>
            </a:extLst>
          </p:cNvPr>
          <p:cNvPicPr>
            <a:picLocks noChangeAspect="1"/>
          </p:cNvPicPr>
          <p:nvPr/>
        </p:nvPicPr>
        <p:blipFill>
          <a:blip r:embed="rId3"/>
          <a:stretch>
            <a:fillRect/>
          </a:stretch>
        </p:blipFill>
        <p:spPr>
          <a:xfrm>
            <a:off x="517526" y="2810571"/>
            <a:ext cx="9124950" cy="2591035"/>
          </a:xfrm>
          <a:prstGeom prst="rect">
            <a:avLst/>
          </a:prstGeom>
        </p:spPr>
      </p:pic>
      <p:pic>
        <p:nvPicPr>
          <p:cNvPr id="19" name="Picture 18">
            <a:extLst>
              <a:ext uri="{FF2B5EF4-FFF2-40B4-BE49-F238E27FC236}">
                <a16:creationId xmlns:a16="http://schemas.microsoft.com/office/drawing/2014/main" id="{4F129DF8-1023-4D2D-8B88-F6219CF61C5B}"/>
              </a:ext>
            </a:extLst>
          </p:cNvPr>
          <p:cNvPicPr>
            <a:picLocks noChangeAspect="1"/>
          </p:cNvPicPr>
          <p:nvPr/>
        </p:nvPicPr>
        <p:blipFill>
          <a:blip r:embed="rId4"/>
          <a:stretch>
            <a:fillRect/>
          </a:stretch>
        </p:blipFill>
        <p:spPr>
          <a:xfrm>
            <a:off x="517525" y="675345"/>
            <a:ext cx="9124950" cy="2047875"/>
          </a:xfrm>
          <a:prstGeom prst="rect">
            <a:avLst/>
          </a:prstGeom>
        </p:spPr>
      </p:pic>
      <p:sp>
        <p:nvSpPr>
          <p:cNvPr id="20" name="Title 1">
            <a:extLst>
              <a:ext uri="{FF2B5EF4-FFF2-40B4-BE49-F238E27FC236}">
                <a16:creationId xmlns:a16="http://schemas.microsoft.com/office/drawing/2014/main" id="{3CB3EC06-30D6-4F49-99CB-A3B71FB87AA1}"/>
              </a:ext>
            </a:extLst>
          </p:cNvPr>
          <p:cNvSpPr>
            <a:spLocks noGrp="1"/>
          </p:cNvSpPr>
          <p:nvPr>
            <p:ph type="title"/>
          </p:nvPr>
        </p:nvSpPr>
        <p:spPr>
          <a:xfrm>
            <a:off x="504744" y="225966"/>
            <a:ext cx="9146203" cy="345535"/>
          </a:xfrm>
        </p:spPr>
        <p:txBody>
          <a:bodyPr/>
          <a:lstStyle/>
          <a:p>
            <a:r>
              <a:rPr lang="en-US" b="1" dirty="0"/>
              <a:t>…But We Can Change The Service Name And Re-sign</a:t>
            </a:r>
          </a:p>
        </p:txBody>
      </p:sp>
    </p:spTree>
    <p:extLst>
      <p:ext uri="{BB962C8B-B14F-4D97-AF65-F5344CB8AC3E}">
        <p14:creationId xmlns:p14="http://schemas.microsoft.com/office/powerpoint/2010/main" val="1610949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3E0CF232-9719-4A30-AF4F-DF9BB7840DD6}"/>
              </a:ext>
            </a:extLst>
          </p:cNvPr>
          <p:cNvSpPr>
            <a:spLocks noGrp="1"/>
          </p:cNvSpPr>
          <p:nvPr>
            <p:ph type="title"/>
          </p:nvPr>
        </p:nvSpPr>
        <p:spPr>
          <a:xfrm>
            <a:off x="457200" y="247750"/>
            <a:ext cx="7924800" cy="533136"/>
          </a:xfrm>
        </p:spPr>
        <p:txBody>
          <a:bodyPr/>
          <a:lstStyle/>
          <a:p>
            <a:r>
              <a:rPr lang="en-US" b="1" dirty="0"/>
              <a:t>TTP</a:t>
            </a:r>
          </a:p>
        </p:txBody>
      </p:sp>
      <p:pic>
        <p:nvPicPr>
          <p:cNvPr id="16" name="Picture 15">
            <a:extLst>
              <a:ext uri="{FF2B5EF4-FFF2-40B4-BE49-F238E27FC236}">
                <a16:creationId xmlns:a16="http://schemas.microsoft.com/office/drawing/2014/main" id="{E7079D16-9B59-420D-BA92-2E3182A07C55}"/>
              </a:ext>
            </a:extLst>
          </p:cNvPr>
          <p:cNvPicPr>
            <a:picLocks noChangeAspect="1"/>
          </p:cNvPicPr>
          <p:nvPr/>
        </p:nvPicPr>
        <p:blipFill>
          <a:blip r:embed="rId3"/>
          <a:stretch>
            <a:fillRect/>
          </a:stretch>
        </p:blipFill>
        <p:spPr>
          <a:xfrm>
            <a:off x="508000" y="1213911"/>
            <a:ext cx="9144000" cy="3129866"/>
          </a:xfrm>
          <a:prstGeom prst="rect">
            <a:avLst/>
          </a:prstGeom>
        </p:spPr>
      </p:pic>
      <p:sp>
        <p:nvSpPr>
          <p:cNvPr id="17" name="Rectangle 16">
            <a:extLst>
              <a:ext uri="{FF2B5EF4-FFF2-40B4-BE49-F238E27FC236}">
                <a16:creationId xmlns:a16="http://schemas.microsoft.com/office/drawing/2014/main" id="{F01A659E-8D64-4468-B92D-1FAEE1FEE59A}"/>
              </a:ext>
            </a:extLst>
          </p:cNvPr>
          <p:cNvSpPr/>
          <p:nvPr/>
        </p:nvSpPr>
        <p:spPr>
          <a:xfrm>
            <a:off x="4053277" y="981578"/>
            <a:ext cx="1039067" cy="276999"/>
          </a:xfrm>
          <a:prstGeom prst="rect">
            <a:avLst/>
          </a:prstGeom>
        </p:spPr>
        <p:txBody>
          <a:bodyPr wrap="none">
            <a:spAutoFit/>
          </a:bodyPr>
          <a:lstStyle/>
          <a:p>
            <a:r>
              <a:rPr lang="en-US" b="1" dirty="0"/>
              <a:t>Host Recon</a:t>
            </a:r>
            <a:endParaRPr lang="en-US" dirty="0"/>
          </a:p>
        </p:txBody>
      </p:sp>
      <p:sp>
        <p:nvSpPr>
          <p:cNvPr id="32" name="Rectangle 31">
            <a:extLst>
              <a:ext uri="{FF2B5EF4-FFF2-40B4-BE49-F238E27FC236}">
                <a16:creationId xmlns:a16="http://schemas.microsoft.com/office/drawing/2014/main" id="{47BCCFF0-171D-4B20-BE99-97546BDFCB60}"/>
              </a:ext>
            </a:extLst>
          </p:cNvPr>
          <p:cNvSpPr/>
          <p:nvPr/>
        </p:nvSpPr>
        <p:spPr>
          <a:xfrm>
            <a:off x="1619798" y="4094353"/>
            <a:ext cx="1361270" cy="276999"/>
          </a:xfrm>
          <a:prstGeom prst="rect">
            <a:avLst/>
          </a:prstGeom>
        </p:spPr>
        <p:txBody>
          <a:bodyPr wrap="none">
            <a:spAutoFit/>
          </a:bodyPr>
          <a:lstStyle/>
          <a:p>
            <a:r>
              <a:rPr lang="en-US" b="1" dirty="0"/>
              <a:t>Gain a Foothold</a:t>
            </a:r>
            <a:endParaRPr lang="en-US" dirty="0"/>
          </a:p>
        </p:txBody>
      </p:sp>
      <p:sp>
        <p:nvSpPr>
          <p:cNvPr id="33" name="Rectangle 32">
            <a:extLst>
              <a:ext uri="{FF2B5EF4-FFF2-40B4-BE49-F238E27FC236}">
                <a16:creationId xmlns:a16="http://schemas.microsoft.com/office/drawing/2014/main" id="{62B55795-A741-42BD-825A-3A79B609FEA3}"/>
              </a:ext>
            </a:extLst>
          </p:cNvPr>
          <p:cNvSpPr/>
          <p:nvPr/>
        </p:nvSpPr>
        <p:spPr>
          <a:xfrm>
            <a:off x="592118" y="986433"/>
            <a:ext cx="1303562" cy="276999"/>
          </a:xfrm>
          <a:prstGeom prst="rect">
            <a:avLst/>
          </a:prstGeom>
        </p:spPr>
        <p:txBody>
          <a:bodyPr wrap="none">
            <a:spAutoFit/>
          </a:bodyPr>
          <a:lstStyle/>
          <a:p>
            <a:r>
              <a:rPr lang="en-US" b="1" dirty="0"/>
              <a:t>External Recon</a:t>
            </a:r>
            <a:endParaRPr lang="en-US" dirty="0"/>
          </a:p>
        </p:txBody>
      </p:sp>
      <p:sp>
        <p:nvSpPr>
          <p:cNvPr id="34" name="Rectangle 33">
            <a:extLst>
              <a:ext uri="{FF2B5EF4-FFF2-40B4-BE49-F238E27FC236}">
                <a16:creationId xmlns:a16="http://schemas.microsoft.com/office/drawing/2014/main" id="{0DABD331-A75E-453F-AB61-16AE368CA5E1}"/>
              </a:ext>
            </a:extLst>
          </p:cNvPr>
          <p:cNvSpPr/>
          <p:nvPr/>
        </p:nvSpPr>
        <p:spPr>
          <a:xfrm>
            <a:off x="5514570" y="4098484"/>
            <a:ext cx="1253869" cy="276999"/>
          </a:xfrm>
          <a:prstGeom prst="rect">
            <a:avLst/>
          </a:prstGeom>
        </p:spPr>
        <p:txBody>
          <a:bodyPr wrap="none">
            <a:spAutoFit/>
          </a:bodyPr>
          <a:lstStyle/>
          <a:p>
            <a:r>
              <a:rPr lang="en-US" b="1" dirty="0"/>
              <a:t>Internal Recon</a:t>
            </a:r>
            <a:endParaRPr lang="en-US" dirty="0"/>
          </a:p>
        </p:txBody>
      </p:sp>
      <p:sp>
        <p:nvSpPr>
          <p:cNvPr id="35" name="Rectangle 34">
            <a:extLst>
              <a:ext uri="{FF2B5EF4-FFF2-40B4-BE49-F238E27FC236}">
                <a16:creationId xmlns:a16="http://schemas.microsoft.com/office/drawing/2014/main" id="{FC8D4CF5-B2DF-4754-A25D-7A30FB90EBCA}"/>
              </a:ext>
            </a:extLst>
          </p:cNvPr>
          <p:cNvSpPr/>
          <p:nvPr/>
        </p:nvSpPr>
        <p:spPr>
          <a:xfrm>
            <a:off x="8488538" y="4083670"/>
            <a:ext cx="1013419" cy="276999"/>
          </a:xfrm>
          <a:prstGeom prst="rect">
            <a:avLst/>
          </a:prstGeom>
        </p:spPr>
        <p:txBody>
          <a:bodyPr wrap="none">
            <a:spAutoFit/>
          </a:bodyPr>
          <a:lstStyle/>
          <a:p>
            <a:r>
              <a:rPr lang="en-US" b="1" dirty="0"/>
              <a:t>Dominance</a:t>
            </a:r>
            <a:endParaRPr lang="en-US" dirty="0"/>
          </a:p>
        </p:txBody>
      </p:sp>
      <p:sp>
        <p:nvSpPr>
          <p:cNvPr id="36" name="Rectangle 35">
            <a:extLst>
              <a:ext uri="{FF2B5EF4-FFF2-40B4-BE49-F238E27FC236}">
                <a16:creationId xmlns:a16="http://schemas.microsoft.com/office/drawing/2014/main" id="{D88959A7-F86B-41CC-9C89-7ADD55BFC626}"/>
              </a:ext>
            </a:extLst>
          </p:cNvPr>
          <p:cNvSpPr/>
          <p:nvPr/>
        </p:nvSpPr>
        <p:spPr>
          <a:xfrm>
            <a:off x="7352000" y="979416"/>
            <a:ext cx="1491114" cy="276999"/>
          </a:xfrm>
          <a:prstGeom prst="rect">
            <a:avLst/>
          </a:prstGeom>
        </p:spPr>
        <p:txBody>
          <a:bodyPr wrap="none">
            <a:spAutoFit/>
          </a:bodyPr>
          <a:lstStyle/>
          <a:p>
            <a:r>
              <a:rPr lang="en-US" b="1" dirty="0"/>
              <a:t>Lateral Movement</a:t>
            </a:r>
            <a:endParaRPr lang="en-US" dirty="0"/>
          </a:p>
        </p:txBody>
      </p:sp>
      <p:sp>
        <p:nvSpPr>
          <p:cNvPr id="37" name="Rectangle 36">
            <a:extLst>
              <a:ext uri="{FF2B5EF4-FFF2-40B4-BE49-F238E27FC236}">
                <a16:creationId xmlns:a16="http://schemas.microsoft.com/office/drawing/2014/main" id="{F7999521-4692-4282-A3AA-585C0BEF5D47}"/>
              </a:ext>
            </a:extLst>
          </p:cNvPr>
          <p:cNvSpPr/>
          <p:nvPr/>
        </p:nvSpPr>
        <p:spPr>
          <a:xfrm>
            <a:off x="668457" y="4312360"/>
            <a:ext cx="2296305" cy="1015663"/>
          </a:xfrm>
          <a:prstGeom prst="rect">
            <a:avLst/>
          </a:prstGeom>
        </p:spPr>
        <p:txBody>
          <a:bodyPr wrap="square">
            <a:spAutoFit/>
          </a:bodyPr>
          <a:lstStyle/>
          <a:p>
            <a:pPr algn="r"/>
            <a:r>
              <a:rPr lang="en-US" sz="1000" dirty="0"/>
              <a:t>Exploit Vulnerabilities</a:t>
            </a:r>
          </a:p>
          <a:p>
            <a:pPr algn="r"/>
            <a:r>
              <a:rPr lang="en-US" sz="1000" dirty="0"/>
              <a:t>Spear Phishing</a:t>
            </a:r>
          </a:p>
          <a:p>
            <a:pPr algn="r"/>
            <a:r>
              <a:rPr lang="en-US" sz="1000" dirty="0"/>
              <a:t>Social Engineering</a:t>
            </a:r>
          </a:p>
          <a:p>
            <a:pPr algn="r"/>
            <a:r>
              <a:rPr lang="en-US" sz="1000" dirty="0"/>
              <a:t>Malicious USB Media</a:t>
            </a:r>
          </a:p>
          <a:p>
            <a:pPr algn="r"/>
            <a:r>
              <a:rPr lang="en-US" sz="1000" dirty="0"/>
              <a:t>Wireless</a:t>
            </a:r>
          </a:p>
          <a:p>
            <a:pPr algn="r"/>
            <a:r>
              <a:rPr lang="en-US" sz="1000" dirty="0"/>
              <a:t>Physical</a:t>
            </a:r>
          </a:p>
        </p:txBody>
      </p:sp>
      <p:sp>
        <p:nvSpPr>
          <p:cNvPr id="38" name="Rectangle 37">
            <a:extLst>
              <a:ext uri="{FF2B5EF4-FFF2-40B4-BE49-F238E27FC236}">
                <a16:creationId xmlns:a16="http://schemas.microsoft.com/office/drawing/2014/main" id="{AF35B791-BBCC-4EEE-9567-914E89FB195D}"/>
              </a:ext>
            </a:extLst>
          </p:cNvPr>
          <p:cNvSpPr/>
          <p:nvPr/>
        </p:nvSpPr>
        <p:spPr>
          <a:xfrm>
            <a:off x="4064315" y="1198274"/>
            <a:ext cx="2362705" cy="1169551"/>
          </a:xfrm>
          <a:prstGeom prst="rect">
            <a:avLst/>
          </a:prstGeom>
        </p:spPr>
        <p:txBody>
          <a:bodyPr wrap="square">
            <a:spAutoFit/>
          </a:bodyPr>
          <a:lstStyle/>
          <a:p>
            <a:pPr lvl="0"/>
            <a:r>
              <a:rPr lang="en-US" sz="1000" dirty="0"/>
              <a:t>Host Recon</a:t>
            </a:r>
          </a:p>
          <a:p>
            <a:pPr lvl="0"/>
            <a:r>
              <a:rPr lang="en-US" sz="1000" dirty="0"/>
              <a:t>Host Controls/Logging Recon</a:t>
            </a:r>
          </a:p>
          <a:p>
            <a:pPr lvl="0"/>
            <a:r>
              <a:rPr lang="en-US" sz="1000" dirty="0"/>
              <a:t>Host Controls Bypass</a:t>
            </a:r>
          </a:p>
          <a:p>
            <a:pPr lvl="0"/>
            <a:r>
              <a:rPr lang="en-US" sz="1000" dirty="0"/>
              <a:t>Tools Transfer</a:t>
            </a:r>
          </a:p>
          <a:p>
            <a:pPr lvl="0"/>
            <a:r>
              <a:rPr lang="en-US" sz="1000" dirty="0"/>
              <a:t>Short-Term Persistence 	</a:t>
            </a:r>
          </a:p>
          <a:p>
            <a:pPr lvl="0"/>
            <a:r>
              <a:rPr lang="en-US" sz="1000" dirty="0"/>
              <a:t>Host Privilege Escalation</a:t>
            </a:r>
          </a:p>
          <a:p>
            <a:pPr lvl="0"/>
            <a:r>
              <a:rPr lang="en-US" sz="1000" dirty="0"/>
              <a:t>Credential Theft</a:t>
            </a:r>
          </a:p>
        </p:txBody>
      </p:sp>
      <p:sp>
        <p:nvSpPr>
          <p:cNvPr id="39" name="Rectangle 38">
            <a:extLst>
              <a:ext uri="{FF2B5EF4-FFF2-40B4-BE49-F238E27FC236}">
                <a16:creationId xmlns:a16="http://schemas.microsoft.com/office/drawing/2014/main" id="{1E84EC94-1F56-40F4-A052-C07C35ECDCF3}"/>
              </a:ext>
            </a:extLst>
          </p:cNvPr>
          <p:cNvSpPr/>
          <p:nvPr/>
        </p:nvSpPr>
        <p:spPr>
          <a:xfrm>
            <a:off x="4946917" y="4302527"/>
            <a:ext cx="1808185" cy="861774"/>
          </a:xfrm>
          <a:prstGeom prst="rect">
            <a:avLst/>
          </a:prstGeom>
        </p:spPr>
        <p:txBody>
          <a:bodyPr wrap="square">
            <a:spAutoFit/>
          </a:bodyPr>
          <a:lstStyle/>
          <a:p>
            <a:pPr lvl="0" algn="r"/>
            <a:r>
              <a:rPr lang="en-US" sz="1000" dirty="0"/>
              <a:t>Network Recon</a:t>
            </a:r>
          </a:p>
          <a:p>
            <a:pPr lvl="0" algn="r"/>
            <a:r>
              <a:rPr lang="en-US" sz="1000" dirty="0"/>
              <a:t>Domain Recon</a:t>
            </a:r>
          </a:p>
          <a:p>
            <a:pPr lvl="0" algn="r"/>
            <a:r>
              <a:rPr lang="en-US" sz="1000" dirty="0"/>
              <a:t>Asset Recon</a:t>
            </a:r>
          </a:p>
          <a:p>
            <a:pPr lvl="0" algn="r"/>
            <a:r>
              <a:rPr lang="en-US" sz="1000" dirty="0"/>
              <a:t>Admin Recon</a:t>
            </a:r>
          </a:p>
          <a:p>
            <a:pPr lvl="0" algn="r"/>
            <a:r>
              <a:rPr lang="en-US" sz="1000" dirty="0"/>
              <a:t>Network Security Recon</a:t>
            </a:r>
          </a:p>
        </p:txBody>
      </p:sp>
      <p:sp>
        <p:nvSpPr>
          <p:cNvPr id="40" name="Rectangle 39">
            <a:extLst>
              <a:ext uri="{FF2B5EF4-FFF2-40B4-BE49-F238E27FC236}">
                <a16:creationId xmlns:a16="http://schemas.microsoft.com/office/drawing/2014/main" id="{F1D19DCB-8E80-42D7-9D5C-0EDE9CA971B7}"/>
              </a:ext>
            </a:extLst>
          </p:cNvPr>
          <p:cNvSpPr/>
          <p:nvPr/>
        </p:nvSpPr>
        <p:spPr>
          <a:xfrm>
            <a:off x="604362" y="1197986"/>
            <a:ext cx="2500046" cy="861774"/>
          </a:xfrm>
          <a:prstGeom prst="rect">
            <a:avLst/>
          </a:prstGeom>
        </p:spPr>
        <p:txBody>
          <a:bodyPr wrap="square">
            <a:spAutoFit/>
          </a:bodyPr>
          <a:lstStyle/>
          <a:p>
            <a:r>
              <a:rPr lang="en-US" sz="1000" dirty="0"/>
              <a:t>Passive Information Gathering</a:t>
            </a:r>
          </a:p>
          <a:p>
            <a:r>
              <a:rPr lang="en-US" sz="1000" dirty="0"/>
              <a:t>Active Information Gathering</a:t>
            </a:r>
          </a:p>
          <a:p>
            <a:r>
              <a:rPr lang="en-US" sz="1000" dirty="0"/>
              <a:t>Port Scanning</a:t>
            </a:r>
          </a:p>
          <a:p>
            <a:r>
              <a:rPr lang="en-US" sz="1000" dirty="0"/>
              <a:t>Service Enumeration</a:t>
            </a:r>
          </a:p>
          <a:p>
            <a:r>
              <a:rPr lang="en-US" sz="1000" dirty="0"/>
              <a:t>Network/App </a:t>
            </a:r>
            <a:r>
              <a:rPr lang="en-US" sz="1000" dirty="0" err="1"/>
              <a:t>Vuln</a:t>
            </a:r>
            <a:r>
              <a:rPr lang="en-US" sz="1000" dirty="0"/>
              <a:t> Identification</a:t>
            </a:r>
          </a:p>
        </p:txBody>
      </p:sp>
      <p:sp>
        <p:nvSpPr>
          <p:cNvPr id="41" name="Rectangle 40">
            <a:extLst>
              <a:ext uri="{FF2B5EF4-FFF2-40B4-BE49-F238E27FC236}">
                <a16:creationId xmlns:a16="http://schemas.microsoft.com/office/drawing/2014/main" id="{3ED7E6CA-7BA5-4A4B-A882-C097CCD13409}"/>
              </a:ext>
            </a:extLst>
          </p:cNvPr>
          <p:cNvSpPr/>
          <p:nvPr/>
        </p:nvSpPr>
        <p:spPr>
          <a:xfrm>
            <a:off x="7367262" y="1197019"/>
            <a:ext cx="2058577" cy="707886"/>
          </a:xfrm>
          <a:prstGeom prst="rect">
            <a:avLst/>
          </a:prstGeom>
        </p:spPr>
        <p:txBody>
          <a:bodyPr wrap="none">
            <a:spAutoFit/>
          </a:bodyPr>
          <a:lstStyle/>
          <a:p>
            <a:r>
              <a:rPr lang="en-US" sz="1000" dirty="0"/>
              <a:t>Evade Network Security Controls</a:t>
            </a:r>
          </a:p>
          <a:p>
            <a:pPr lvl="0"/>
            <a:r>
              <a:rPr lang="en-US" sz="1000" dirty="0"/>
              <a:t>Lateral Movement</a:t>
            </a:r>
          </a:p>
          <a:p>
            <a:pPr lvl="0"/>
            <a:r>
              <a:rPr lang="en-US" sz="1000" dirty="0"/>
              <a:t>Network Exploitation</a:t>
            </a:r>
          </a:p>
          <a:p>
            <a:pPr lvl="0"/>
            <a:r>
              <a:rPr lang="en-US" sz="1000" dirty="0"/>
              <a:t>Elevate Network Privileges</a:t>
            </a:r>
          </a:p>
        </p:txBody>
      </p:sp>
      <p:sp>
        <p:nvSpPr>
          <p:cNvPr id="42" name="Rectangle 41">
            <a:extLst>
              <a:ext uri="{FF2B5EF4-FFF2-40B4-BE49-F238E27FC236}">
                <a16:creationId xmlns:a16="http://schemas.microsoft.com/office/drawing/2014/main" id="{EADB1907-CF22-45C9-82E0-FC4456F37759}"/>
              </a:ext>
            </a:extLst>
          </p:cNvPr>
          <p:cNvSpPr/>
          <p:nvPr/>
        </p:nvSpPr>
        <p:spPr>
          <a:xfrm>
            <a:off x="7958107" y="4301676"/>
            <a:ext cx="1539268" cy="861774"/>
          </a:xfrm>
          <a:prstGeom prst="rect">
            <a:avLst/>
          </a:prstGeom>
        </p:spPr>
        <p:txBody>
          <a:bodyPr wrap="none">
            <a:spAutoFit/>
          </a:bodyPr>
          <a:lstStyle/>
          <a:p>
            <a:pPr algn="r"/>
            <a:r>
              <a:rPr lang="en-US" sz="1000" dirty="0"/>
              <a:t>Gain Domain Admin</a:t>
            </a:r>
          </a:p>
          <a:p>
            <a:pPr algn="r"/>
            <a:r>
              <a:rPr lang="en-US" sz="1000" dirty="0"/>
              <a:t>Gain Asset Admin</a:t>
            </a:r>
          </a:p>
          <a:p>
            <a:pPr algn="r"/>
            <a:r>
              <a:rPr lang="en-US" sz="1000" dirty="0"/>
              <a:t>Sensitive Asset Access</a:t>
            </a:r>
          </a:p>
          <a:p>
            <a:pPr algn="r"/>
            <a:r>
              <a:rPr lang="en-US" sz="1000" dirty="0" err="1"/>
              <a:t>Exfill</a:t>
            </a:r>
            <a:r>
              <a:rPr lang="en-US" sz="1000" dirty="0"/>
              <a:t> Sensitive Data</a:t>
            </a:r>
          </a:p>
          <a:p>
            <a:pPr algn="r"/>
            <a:r>
              <a:rPr lang="en-US" sz="1000" dirty="0"/>
              <a:t>Long-Term Persistence</a:t>
            </a:r>
          </a:p>
        </p:txBody>
      </p:sp>
    </p:spTree>
    <p:extLst>
      <p:ext uri="{BB962C8B-B14F-4D97-AF65-F5344CB8AC3E}">
        <p14:creationId xmlns:p14="http://schemas.microsoft.com/office/powerpoint/2010/main" val="641833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D2B0-F636-4ECA-AD3F-E2813AA0170C}"/>
              </a:ext>
            </a:extLst>
          </p:cNvPr>
          <p:cNvSpPr>
            <a:spLocks noGrp="1"/>
          </p:cNvSpPr>
          <p:nvPr>
            <p:ph type="title"/>
          </p:nvPr>
        </p:nvSpPr>
        <p:spPr/>
        <p:txBody>
          <a:bodyPr/>
          <a:lstStyle/>
          <a:p>
            <a:r>
              <a:rPr lang="en-US" b="1" dirty="0"/>
              <a:t>Now Also Alerts On PPL Tampering*</a:t>
            </a:r>
          </a:p>
        </p:txBody>
      </p:sp>
      <p:pic>
        <p:nvPicPr>
          <p:cNvPr id="9" name="Picture 8">
            <a:extLst>
              <a:ext uri="{FF2B5EF4-FFF2-40B4-BE49-F238E27FC236}">
                <a16:creationId xmlns:a16="http://schemas.microsoft.com/office/drawing/2014/main" id="{D60A540B-FD49-40D4-A1FC-7B14AE9B6A42}"/>
              </a:ext>
            </a:extLst>
          </p:cNvPr>
          <p:cNvPicPr>
            <a:picLocks noChangeAspect="1"/>
          </p:cNvPicPr>
          <p:nvPr/>
        </p:nvPicPr>
        <p:blipFill rotWithShape="1">
          <a:blip r:embed="rId3"/>
          <a:srcRect b="47160"/>
          <a:stretch/>
        </p:blipFill>
        <p:spPr>
          <a:xfrm>
            <a:off x="2190802" y="746838"/>
            <a:ext cx="5774085" cy="2230538"/>
          </a:xfrm>
          <a:prstGeom prst="rect">
            <a:avLst/>
          </a:prstGeom>
        </p:spPr>
      </p:pic>
      <p:pic>
        <p:nvPicPr>
          <p:cNvPr id="10" name="Picture 9">
            <a:extLst>
              <a:ext uri="{FF2B5EF4-FFF2-40B4-BE49-F238E27FC236}">
                <a16:creationId xmlns:a16="http://schemas.microsoft.com/office/drawing/2014/main" id="{1C0E1F53-F151-4C2C-909E-B1B335F475E5}"/>
              </a:ext>
            </a:extLst>
          </p:cNvPr>
          <p:cNvPicPr>
            <a:picLocks noChangeAspect="1"/>
          </p:cNvPicPr>
          <p:nvPr/>
        </p:nvPicPr>
        <p:blipFill rotWithShape="1">
          <a:blip r:embed="rId3"/>
          <a:srcRect t="75646"/>
          <a:stretch/>
        </p:blipFill>
        <p:spPr>
          <a:xfrm>
            <a:off x="2190802" y="2879802"/>
            <a:ext cx="5774085" cy="1028064"/>
          </a:xfrm>
          <a:prstGeom prst="rect">
            <a:avLst/>
          </a:prstGeom>
        </p:spPr>
      </p:pic>
      <p:sp>
        <p:nvSpPr>
          <p:cNvPr id="11" name="Rectangle 10">
            <a:extLst>
              <a:ext uri="{FF2B5EF4-FFF2-40B4-BE49-F238E27FC236}">
                <a16:creationId xmlns:a16="http://schemas.microsoft.com/office/drawing/2014/main" id="{C9DCCA6B-483E-47A7-9E58-A2ACB6C1B746}"/>
              </a:ext>
            </a:extLst>
          </p:cNvPr>
          <p:cNvSpPr/>
          <p:nvPr/>
        </p:nvSpPr>
        <p:spPr>
          <a:xfrm>
            <a:off x="1538869" y="4123226"/>
            <a:ext cx="7326351" cy="1138773"/>
          </a:xfrm>
          <a:prstGeom prst="rect">
            <a:avLst/>
          </a:prstGeom>
        </p:spPr>
        <p:txBody>
          <a:bodyPr wrap="square">
            <a:spAutoFit/>
          </a:bodyPr>
          <a:lstStyle/>
          <a:p>
            <a:pPr lvl="0" eaLnBrk="0" hangingPunct="0">
              <a:spcBef>
                <a:spcPct val="20000"/>
              </a:spcBef>
              <a:defRPr/>
            </a:pPr>
            <a:r>
              <a:rPr lang="en-US" sz="2000" dirty="0" err="1">
                <a:latin typeface="Courier New" panose="02070309020205020404" pitchFamily="49" charset="0"/>
                <a:cs typeface="Courier New" panose="02070309020205020404" pitchFamily="49" charset="0"/>
              </a:rPr>
              <a:t>sc</a:t>
            </a:r>
            <a:r>
              <a:rPr lang="en-US" sz="2000" dirty="0">
                <a:latin typeface="Courier New" panose="02070309020205020404" pitchFamily="49" charset="0"/>
                <a:cs typeface="Courier New" panose="02070309020205020404" pitchFamily="49" charset="0"/>
              </a:rPr>
              <a:t> config </a:t>
            </a:r>
            <a:r>
              <a:rPr lang="en-US" sz="2000" dirty="0" err="1">
                <a:latin typeface="Courier New" panose="02070309020205020404" pitchFamily="49" charset="0"/>
                <a:cs typeface="Courier New" panose="02070309020205020404" pitchFamily="49" charset="0"/>
              </a:rPr>
              <a:t>TrustedInstaller</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binPath</a:t>
            </a:r>
            <a:r>
              <a:rPr lang="en-US" sz="2000" dirty="0">
                <a:latin typeface="Courier New" panose="02070309020205020404" pitchFamily="49" charset="0"/>
                <a:cs typeface="Courier New" panose="02070309020205020404" pitchFamily="49" charset="0"/>
              </a:rPr>
              <a:t>=</a:t>
            </a:r>
          </a:p>
          <a:p>
            <a:pPr lvl="0" eaLnBrk="0" hangingPunct="0">
              <a:spcBef>
                <a:spcPct val="20000"/>
              </a:spcBef>
              <a:defRPr/>
            </a:pPr>
            <a:r>
              <a:rPr lang="en-US" sz="2000" dirty="0">
                <a:latin typeface="Courier New" panose="02070309020205020404" pitchFamily="49" charset="0"/>
                <a:cs typeface="Courier New" panose="02070309020205020404" pitchFamily="49" charset="0"/>
              </a:rPr>
              <a:t>"cmd.exe /C </a:t>
            </a:r>
            <a:r>
              <a:rPr lang="en-US" sz="2000" dirty="0" err="1">
                <a:latin typeface="Courier New" panose="02070309020205020404" pitchFamily="49" charset="0"/>
                <a:cs typeface="Courier New" panose="02070309020205020404" pitchFamily="49" charset="0"/>
              </a:rPr>
              <a:t>sc</a:t>
            </a:r>
            <a:r>
              <a:rPr lang="en-US" sz="2000" dirty="0">
                <a:latin typeface="Courier New" panose="02070309020205020404" pitchFamily="49" charset="0"/>
                <a:cs typeface="Courier New" panose="02070309020205020404" pitchFamily="49" charset="0"/>
              </a:rPr>
              <a:t> config sense </a:t>
            </a:r>
            <a:r>
              <a:rPr lang="en-US" sz="2000" dirty="0" err="1">
                <a:latin typeface="Courier New" panose="02070309020205020404" pitchFamily="49" charset="0"/>
                <a:cs typeface="Courier New" panose="02070309020205020404" pitchFamily="49" charset="0"/>
              </a:rPr>
              <a:t>binPath</a:t>
            </a:r>
            <a:r>
              <a:rPr lang="en-US" sz="2000" dirty="0">
                <a:latin typeface="Courier New" panose="02070309020205020404" pitchFamily="49" charset="0"/>
                <a:cs typeface="Courier New" panose="02070309020205020404" pitchFamily="49" charset="0"/>
              </a:rPr>
              <a:t>='blank</a:t>
            </a:r>
            <a:r>
              <a:rPr lang="en-US" sz="2000" b="1"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 </a:t>
            </a:r>
          </a:p>
          <a:p>
            <a:pPr lvl="0" eaLnBrk="0" hangingPunct="0">
              <a:spcBef>
                <a:spcPct val="20000"/>
              </a:spcBef>
              <a:defRPr/>
            </a:pPr>
            <a:r>
              <a:rPr lang="en-US" sz="2000" dirty="0">
                <a:latin typeface="Courier New" panose="02070309020205020404" pitchFamily="49" charset="0"/>
                <a:cs typeface="Courier New" panose="02070309020205020404" pitchFamily="49" charset="0"/>
              </a:rPr>
              <a:t>&amp;&amp; </a:t>
            </a:r>
            <a:r>
              <a:rPr lang="en-US" sz="2000" dirty="0" err="1">
                <a:latin typeface="Courier New" panose="02070309020205020404" pitchFamily="49" charset="0"/>
                <a:cs typeface="Courier New" panose="02070309020205020404" pitchFamily="49" charset="0"/>
              </a:rPr>
              <a:t>sc</a:t>
            </a:r>
            <a:r>
              <a:rPr lang="en-US" sz="2000" dirty="0">
                <a:latin typeface="Courier New" panose="02070309020205020404" pitchFamily="49" charset="0"/>
                <a:cs typeface="Courier New" panose="02070309020205020404" pitchFamily="49" charset="0"/>
              </a:rPr>
              <a:t> start </a:t>
            </a:r>
            <a:r>
              <a:rPr lang="en-US" sz="2000" dirty="0" err="1">
                <a:latin typeface="Courier New" panose="02070309020205020404" pitchFamily="49" charset="0"/>
                <a:cs typeface="Courier New" panose="02070309020205020404" pitchFamily="49" charset="0"/>
              </a:rPr>
              <a:t>TrustedInstaller</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88749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035EBC-4C66-4D69-A4BB-2C4B623ED6D1}"/>
              </a:ext>
            </a:extLst>
          </p:cNvPr>
          <p:cNvSpPr/>
          <p:nvPr/>
        </p:nvSpPr>
        <p:spPr>
          <a:xfrm>
            <a:off x="-38732" y="5457182"/>
            <a:ext cx="11206604" cy="257818"/>
          </a:xfrm>
          <a:prstGeom prst="rect">
            <a:avLst/>
          </a:prstGeom>
          <a:solidFill>
            <a:schemeClr val="bg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2" name="Title 1">
            <a:extLst>
              <a:ext uri="{FF2B5EF4-FFF2-40B4-BE49-F238E27FC236}">
                <a16:creationId xmlns:a16="http://schemas.microsoft.com/office/drawing/2014/main" id="{0687CAF9-BA65-4435-9212-0009FA91CEE9}"/>
              </a:ext>
            </a:extLst>
          </p:cNvPr>
          <p:cNvSpPr>
            <a:spLocks noGrp="1"/>
          </p:cNvSpPr>
          <p:nvPr>
            <p:ph type="title"/>
          </p:nvPr>
        </p:nvSpPr>
        <p:spPr/>
        <p:txBody>
          <a:bodyPr/>
          <a:lstStyle/>
          <a:p>
            <a:r>
              <a:rPr lang="en-US" b="1" dirty="0"/>
              <a:t>Become Trusted Installer to Target Executables (Privileged)</a:t>
            </a:r>
          </a:p>
        </p:txBody>
      </p:sp>
      <p:sp>
        <p:nvSpPr>
          <p:cNvPr id="3" name="Content Placeholder 2">
            <a:extLst>
              <a:ext uri="{FF2B5EF4-FFF2-40B4-BE49-F238E27FC236}">
                <a16:creationId xmlns:a16="http://schemas.microsoft.com/office/drawing/2014/main" id="{CB438130-C342-450F-BDF5-5346C049DB64}"/>
              </a:ext>
            </a:extLst>
          </p:cNvPr>
          <p:cNvSpPr>
            <a:spLocks noGrp="1"/>
          </p:cNvSpPr>
          <p:nvPr>
            <p:ph sz="quarter" idx="14"/>
          </p:nvPr>
        </p:nvSpPr>
        <p:spPr>
          <a:xfrm>
            <a:off x="508000" y="877824"/>
            <a:ext cx="9144000" cy="1060704"/>
          </a:xfrm>
        </p:spPr>
        <p:txBody>
          <a:bodyPr>
            <a:normAutofit/>
          </a:bodyPr>
          <a:lstStyle/>
          <a:p>
            <a:r>
              <a:rPr lang="en-US" sz="2000" dirty="0"/>
              <a:t>We can use James Forshaw’s technique to become Trusted Installer, and then rename protected ATP executables;</a:t>
            </a:r>
          </a:p>
          <a:p>
            <a:pPr marL="0" indent="0">
              <a:buNone/>
            </a:pPr>
            <a:endParaRPr lang="en-US" sz="2000" dirty="0"/>
          </a:p>
        </p:txBody>
      </p:sp>
      <p:sp>
        <p:nvSpPr>
          <p:cNvPr id="6" name="Rectangle 5">
            <a:extLst>
              <a:ext uri="{FF2B5EF4-FFF2-40B4-BE49-F238E27FC236}">
                <a16:creationId xmlns:a16="http://schemas.microsoft.com/office/drawing/2014/main" id="{B7358065-F854-4498-911E-2355042A9D9D}"/>
              </a:ext>
            </a:extLst>
          </p:cNvPr>
          <p:cNvSpPr/>
          <p:nvPr/>
        </p:nvSpPr>
        <p:spPr>
          <a:xfrm>
            <a:off x="-38732" y="5418927"/>
            <a:ext cx="9024235" cy="276999"/>
          </a:xfrm>
          <a:prstGeom prst="rect">
            <a:avLst/>
          </a:prstGeom>
        </p:spPr>
        <p:txBody>
          <a:bodyPr wrap="square">
            <a:spAutoFit/>
          </a:bodyPr>
          <a:lstStyle/>
          <a:p>
            <a:r>
              <a:rPr lang="en-US" i="1" dirty="0"/>
              <a:t>https://tyranidslair.blogspot.ca/2017/08/the-art-of-becoming-trustedinstaller.html</a:t>
            </a:r>
          </a:p>
        </p:txBody>
      </p:sp>
      <p:pic>
        <p:nvPicPr>
          <p:cNvPr id="8" name="Picture 7">
            <a:extLst>
              <a:ext uri="{FF2B5EF4-FFF2-40B4-BE49-F238E27FC236}">
                <a16:creationId xmlns:a16="http://schemas.microsoft.com/office/drawing/2014/main" id="{165C2578-999F-44A5-8ECC-A84D8CFD3EE7}"/>
              </a:ext>
            </a:extLst>
          </p:cNvPr>
          <p:cNvPicPr>
            <a:picLocks noChangeAspect="1"/>
          </p:cNvPicPr>
          <p:nvPr/>
        </p:nvPicPr>
        <p:blipFill>
          <a:blip r:embed="rId3"/>
          <a:stretch>
            <a:fillRect/>
          </a:stretch>
        </p:blipFill>
        <p:spPr>
          <a:xfrm>
            <a:off x="380275" y="1656012"/>
            <a:ext cx="10040982" cy="3779848"/>
          </a:xfrm>
          <a:prstGeom prst="rect">
            <a:avLst/>
          </a:prstGeom>
        </p:spPr>
      </p:pic>
    </p:spTree>
    <p:extLst>
      <p:ext uri="{BB962C8B-B14F-4D97-AF65-F5344CB8AC3E}">
        <p14:creationId xmlns:p14="http://schemas.microsoft.com/office/powerpoint/2010/main" val="3806230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8754-A90A-48E7-B3AD-ED2209B7E42D}"/>
              </a:ext>
            </a:extLst>
          </p:cNvPr>
          <p:cNvSpPr>
            <a:spLocks noGrp="1"/>
          </p:cNvSpPr>
          <p:nvPr>
            <p:ph type="title"/>
          </p:nvPr>
        </p:nvSpPr>
        <p:spPr/>
        <p:txBody>
          <a:bodyPr/>
          <a:lstStyle/>
          <a:p>
            <a:r>
              <a:rPr lang="en-US" b="1" dirty="0"/>
              <a:t>Block All Windows Defender/ATP </a:t>
            </a:r>
            <a:r>
              <a:rPr lang="en-US" b="1" dirty="0" err="1"/>
              <a:t>Comms</a:t>
            </a:r>
            <a:r>
              <a:rPr lang="en-US" b="1" dirty="0"/>
              <a:t> via FW (Privileged)</a:t>
            </a:r>
          </a:p>
        </p:txBody>
      </p:sp>
      <p:pic>
        <p:nvPicPr>
          <p:cNvPr id="7" name="Picture 6">
            <a:extLst>
              <a:ext uri="{FF2B5EF4-FFF2-40B4-BE49-F238E27FC236}">
                <a16:creationId xmlns:a16="http://schemas.microsoft.com/office/drawing/2014/main" id="{01032AA0-476F-42A8-ABD8-DC8D05D88F48}"/>
              </a:ext>
            </a:extLst>
          </p:cNvPr>
          <p:cNvPicPr>
            <a:picLocks noChangeAspect="1"/>
          </p:cNvPicPr>
          <p:nvPr/>
        </p:nvPicPr>
        <p:blipFill>
          <a:blip r:embed="rId3"/>
          <a:stretch>
            <a:fillRect/>
          </a:stretch>
        </p:blipFill>
        <p:spPr>
          <a:xfrm>
            <a:off x="0" y="665090"/>
            <a:ext cx="11250378" cy="3885022"/>
          </a:xfrm>
          <a:prstGeom prst="rect">
            <a:avLst/>
          </a:prstGeom>
        </p:spPr>
      </p:pic>
      <p:sp>
        <p:nvSpPr>
          <p:cNvPr id="4" name="Rectangle 3">
            <a:extLst>
              <a:ext uri="{FF2B5EF4-FFF2-40B4-BE49-F238E27FC236}">
                <a16:creationId xmlns:a16="http://schemas.microsoft.com/office/drawing/2014/main" id="{A28ABFE3-CF6E-48BE-9C55-BD52AD0F78CB}"/>
              </a:ext>
            </a:extLst>
          </p:cNvPr>
          <p:cNvSpPr/>
          <p:nvPr/>
        </p:nvSpPr>
        <p:spPr>
          <a:xfrm>
            <a:off x="406400" y="4621731"/>
            <a:ext cx="9403644" cy="707886"/>
          </a:xfrm>
          <a:prstGeom prst="rect">
            <a:avLst/>
          </a:prstGeom>
        </p:spPr>
        <p:txBody>
          <a:bodyPr wrap="square">
            <a:spAutoFit/>
          </a:bodyPr>
          <a:lstStyle/>
          <a:p>
            <a:r>
              <a:rPr lang="en-US" sz="2000" dirty="0"/>
              <a:t>You can use the same (privileged) technique to block in/out traffic for </a:t>
            </a:r>
            <a:r>
              <a:rPr lang="en-US" sz="2000" dirty="0" err="1"/>
              <a:t>WinRM</a:t>
            </a:r>
            <a:r>
              <a:rPr lang="en-US" sz="2000" dirty="0"/>
              <a:t>, </a:t>
            </a:r>
            <a:r>
              <a:rPr lang="en-US" sz="2000" dirty="0" err="1"/>
              <a:t>Sysmon</a:t>
            </a:r>
            <a:r>
              <a:rPr lang="en-US" sz="2000" dirty="0"/>
              <a:t> via Windows Event Forwarding, SCOM, etc.</a:t>
            </a:r>
          </a:p>
        </p:txBody>
      </p:sp>
    </p:spTree>
    <p:extLst>
      <p:ext uri="{BB962C8B-B14F-4D97-AF65-F5344CB8AC3E}">
        <p14:creationId xmlns:p14="http://schemas.microsoft.com/office/powerpoint/2010/main" val="2944839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simonstalenhag.se/bilderbig/vertikalstaderna_offer_1920.jpg">
            <a:extLst>
              <a:ext uri="{FF2B5EF4-FFF2-40B4-BE49-F238E27FC236}">
                <a16:creationId xmlns:a16="http://schemas.microsoft.com/office/drawing/2014/main" id="{807B669A-E3C3-4D75-992E-698BCF01C1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06400" y="-1226911"/>
            <a:ext cx="10566400" cy="694191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38BB929-C04C-43EC-84D9-50E6E67F48B2}"/>
              </a:ext>
            </a:extLst>
          </p:cNvPr>
          <p:cNvSpPr txBox="1">
            <a:spLocks/>
          </p:cNvSpPr>
          <p:nvPr/>
        </p:nvSpPr>
        <p:spPr>
          <a:xfrm>
            <a:off x="6013813" y="5002979"/>
            <a:ext cx="9146203" cy="345535"/>
          </a:xfrm>
          <a:prstGeom prst="rect">
            <a:avLst/>
          </a:prstGeom>
        </p:spPr>
        <p:txBody>
          <a:bodyPr vert="horz" lIns="0" tIns="0" rIns="0" bIns="0" rtlCol="0" anchor="t" anchorCtr="0">
            <a:normAutofit/>
          </a:bodyPr>
          <a:lstStyle>
            <a:lvl1pPr algn="l" defTabSz="253997" rtl="0" eaLnBrk="1" latinLnBrk="0" hangingPunct="1">
              <a:lnSpc>
                <a:spcPts val="2556"/>
              </a:lnSpc>
              <a:spcBef>
                <a:spcPct val="0"/>
              </a:spcBef>
              <a:buNone/>
              <a:tabLst>
                <a:tab pos="253997" algn="l"/>
              </a:tabLst>
              <a:defRPr sz="2444" kern="1200" baseline="0">
                <a:solidFill>
                  <a:srgbClr val="1D3649"/>
                </a:solidFill>
                <a:latin typeface="Arial" panose="020B0604020202020204" pitchFamily="34" charset="0"/>
                <a:ea typeface="+mj-ea"/>
                <a:cs typeface="Arial" panose="020B0604020202020204" pitchFamily="34" charset="0"/>
              </a:defRPr>
            </a:lvl1pPr>
          </a:lstStyle>
          <a:p>
            <a:pPr fontAlgn="auto">
              <a:spcAft>
                <a:spcPts val="0"/>
              </a:spcAft>
            </a:pPr>
            <a:r>
              <a:rPr lang="en-US" sz="2800" dirty="0">
                <a:solidFill>
                  <a:schemeClr val="bg1"/>
                </a:solidFill>
                <a:latin typeface="Courier New" panose="02070309020205020404" pitchFamily="49" charset="0"/>
                <a:cs typeface="Courier New" panose="02070309020205020404" pitchFamily="49" charset="0"/>
              </a:rPr>
              <a:t>Threat Neutralized</a:t>
            </a:r>
          </a:p>
        </p:txBody>
      </p:sp>
    </p:spTree>
    <p:extLst>
      <p:ext uri="{BB962C8B-B14F-4D97-AF65-F5344CB8AC3E}">
        <p14:creationId xmlns:p14="http://schemas.microsoft.com/office/powerpoint/2010/main" val="2246744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4679-4F55-4E7B-8621-0BE2E7F46609}"/>
              </a:ext>
            </a:extLst>
          </p:cNvPr>
          <p:cNvSpPr>
            <a:spLocks noGrp="1"/>
          </p:cNvSpPr>
          <p:nvPr>
            <p:ph type="title"/>
          </p:nvPr>
        </p:nvSpPr>
        <p:spPr/>
        <p:txBody>
          <a:bodyPr/>
          <a:lstStyle/>
          <a:p>
            <a:r>
              <a:rPr lang="en-US" b="1" dirty="0"/>
              <a:t>Advanced Threat Analytics</a:t>
            </a:r>
          </a:p>
        </p:txBody>
      </p:sp>
      <p:sp>
        <p:nvSpPr>
          <p:cNvPr id="4" name="Content Placeholder 2">
            <a:extLst>
              <a:ext uri="{FF2B5EF4-FFF2-40B4-BE49-F238E27FC236}">
                <a16:creationId xmlns:a16="http://schemas.microsoft.com/office/drawing/2014/main" id="{B7B74972-50AA-416F-8846-113731F92165}"/>
              </a:ext>
            </a:extLst>
          </p:cNvPr>
          <p:cNvSpPr txBox="1">
            <a:spLocks noGrp="1"/>
          </p:cNvSpPr>
          <p:nvPr>
            <p:ph sz="quarter" idx="14"/>
          </p:nvPr>
        </p:nvSpPr>
        <p:spPr>
          <a:xfrm>
            <a:off x="508000" y="742950"/>
            <a:ext cx="9144000" cy="1028700"/>
          </a:xfrm>
          <a:prstGeom prst="rect">
            <a:avLst/>
          </a:prstGeom>
        </p:spPr>
        <p:txBody>
          <a:bodyPr vert="horz" lIns="0" tIns="54864" rIns="0" bIns="54864" rtlCol="0">
            <a:noAutofit/>
          </a:bodyPr>
          <a:lstStyle>
            <a:lvl1pPr marL="220484" indent="-220484" algn="l" defTabSz="761992" rtl="0" eaLnBrk="1" latinLnBrk="0" hangingPunct="1">
              <a:lnSpc>
                <a:spcPct val="100000"/>
              </a:lnSpc>
              <a:spcBef>
                <a:spcPts val="1333"/>
              </a:spcBef>
              <a:buClr>
                <a:srgbClr val="FF5003"/>
              </a:buClr>
              <a:buFont typeface="Arial" panose="020B0604020202020204" pitchFamily="34" charset="0"/>
              <a:buChar char="•"/>
              <a:defRPr sz="1556" kern="1200">
                <a:solidFill>
                  <a:srgbClr val="1D3649"/>
                </a:solidFill>
                <a:latin typeface="Arial" panose="020B0604020202020204" pitchFamily="34" charset="0"/>
                <a:ea typeface="+mn-ea"/>
                <a:cs typeface="Arial" panose="020B0604020202020204" pitchFamily="34" charset="0"/>
              </a:defRPr>
            </a:lvl1pPr>
            <a:lvl2pPr marL="455079" marR="0" indent="-183443"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2pPr>
            <a:lvl3pPr marL="659688" marR="0" indent="-160513"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baseline="0">
                <a:solidFill>
                  <a:srgbClr val="1D3649"/>
                </a:solidFill>
                <a:latin typeface="Arial" panose="020B0604020202020204" pitchFamily="34" charset="0"/>
                <a:ea typeface="+mn-ea"/>
                <a:cs typeface="Arial" panose="020B0604020202020204" pitchFamily="34" charset="0"/>
              </a:defRPr>
            </a:lvl3pPr>
            <a:lvl4pPr marL="855478" marR="0" indent="-181679"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4pPr>
            <a:lvl5pPr marL="1100656" marR="0" indent="-178152"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5pPr>
            <a:lvl6pPr marL="2095479"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75"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471"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468"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indent="0" fontAlgn="auto">
              <a:lnSpc>
                <a:spcPct val="120000"/>
              </a:lnSpc>
              <a:spcBef>
                <a:spcPts val="0"/>
              </a:spcBef>
              <a:spcAft>
                <a:spcPts val="0"/>
              </a:spcAft>
              <a:buNone/>
            </a:pPr>
            <a:r>
              <a:rPr lang="en-US" sz="2000" dirty="0"/>
              <a:t>“ATA captures and parses network traffic of multiple protocols (such as Kerberos, DNS, RPC, NTLM and others) for authentication, authorization and information gathering.” </a:t>
            </a:r>
            <a:br>
              <a:rPr lang="en-US" sz="2000" dirty="0"/>
            </a:br>
            <a:endParaRPr lang="en-US" sz="2000" dirty="0"/>
          </a:p>
          <a:p>
            <a:pPr marL="0" indent="0" fontAlgn="auto">
              <a:lnSpc>
                <a:spcPct val="120000"/>
              </a:lnSpc>
              <a:spcBef>
                <a:spcPts val="0"/>
              </a:spcBef>
              <a:spcAft>
                <a:spcPts val="0"/>
              </a:spcAft>
              <a:buNone/>
            </a:pPr>
            <a:r>
              <a:rPr lang="en-US" sz="2000" dirty="0"/>
              <a:t>Designed to Detect:</a:t>
            </a:r>
            <a:br>
              <a:rPr lang="en-US" sz="2000" dirty="0"/>
            </a:br>
            <a:endParaRPr lang="en-US" sz="2000" dirty="0"/>
          </a:p>
        </p:txBody>
      </p:sp>
      <p:sp>
        <p:nvSpPr>
          <p:cNvPr id="5" name="Rectangle 4">
            <a:extLst>
              <a:ext uri="{FF2B5EF4-FFF2-40B4-BE49-F238E27FC236}">
                <a16:creationId xmlns:a16="http://schemas.microsoft.com/office/drawing/2014/main" id="{DA894693-00FE-4DAC-8303-7202F3343B02}"/>
              </a:ext>
            </a:extLst>
          </p:cNvPr>
          <p:cNvSpPr/>
          <p:nvPr/>
        </p:nvSpPr>
        <p:spPr>
          <a:xfrm>
            <a:off x="5131431" y="5195499"/>
            <a:ext cx="4990469" cy="276999"/>
          </a:xfrm>
          <a:prstGeom prst="rect">
            <a:avLst/>
          </a:prstGeom>
        </p:spPr>
        <p:txBody>
          <a:bodyPr wrap="none">
            <a:spAutoFit/>
          </a:bodyPr>
          <a:lstStyle/>
          <a:p>
            <a:r>
              <a:rPr lang="en-US" dirty="0"/>
              <a:t>https://docs.microsoft.com/en-us/advanced-threat-analytics/what-is-ata</a:t>
            </a:r>
          </a:p>
        </p:txBody>
      </p:sp>
      <p:sp>
        <p:nvSpPr>
          <p:cNvPr id="6" name="Content Placeholder 2">
            <a:extLst>
              <a:ext uri="{FF2B5EF4-FFF2-40B4-BE49-F238E27FC236}">
                <a16:creationId xmlns:a16="http://schemas.microsoft.com/office/drawing/2014/main" id="{0D6C5BC8-B3E1-4C92-A099-E701DDABC6CA}"/>
              </a:ext>
            </a:extLst>
          </p:cNvPr>
          <p:cNvSpPr txBox="1">
            <a:spLocks/>
          </p:cNvSpPr>
          <p:nvPr/>
        </p:nvSpPr>
        <p:spPr>
          <a:xfrm>
            <a:off x="506947" y="2659276"/>
            <a:ext cx="9144000" cy="2900748"/>
          </a:xfrm>
          <a:prstGeom prst="rect">
            <a:avLst/>
          </a:prstGeom>
        </p:spPr>
        <p:txBody>
          <a:bodyPr vert="horz" lIns="0" tIns="54864" rIns="0" bIns="54864" numCol="2" rtlCol="0">
            <a:noAutofit/>
          </a:bodyPr>
          <a:lstStyle>
            <a:lvl1pPr marL="220484" indent="-220484" algn="l" defTabSz="761992" rtl="0" eaLnBrk="1" latinLnBrk="0" hangingPunct="1">
              <a:lnSpc>
                <a:spcPct val="100000"/>
              </a:lnSpc>
              <a:spcBef>
                <a:spcPts val="1333"/>
              </a:spcBef>
              <a:buClr>
                <a:srgbClr val="FF5003"/>
              </a:buClr>
              <a:buFont typeface="Arial" panose="020B0604020202020204" pitchFamily="34" charset="0"/>
              <a:buChar char="•"/>
              <a:defRPr sz="1556" kern="1200">
                <a:solidFill>
                  <a:srgbClr val="1D3649"/>
                </a:solidFill>
                <a:latin typeface="Arial" panose="020B0604020202020204" pitchFamily="34" charset="0"/>
                <a:ea typeface="+mn-ea"/>
                <a:cs typeface="Arial" panose="020B0604020202020204" pitchFamily="34" charset="0"/>
              </a:defRPr>
            </a:lvl1pPr>
            <a:lvl2pPr marL="455079" marR="0" indent="-183443"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2pPr>
            <a:lvl3pPr marL="659688" marR="0" indent="-160513"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baseline="0">
                <a:solidFill>
                  <a:srgbClr val="1D3649"/>
                </a:solidFill>
                <a:latin typeface="Arial" panose="020B0604020202020204" pitchFamily="34" charset="0"/>
                <a:ea typeface="+mn-ea"/>
                <a:cs typeface="Arial" panose="020B0604020202020204" pitchFamily="34" charset="0"/>
              </a:defRPr>
            </a:lvl3pPr>
            <a:lvl4pPr marL="855478" marR="0" indent="-181679"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4pPr>
            <a:lvl5pPr marL="1100656" marR="0" indent="-178152"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5pPr>
            <a:lvl6pPr marL="2095479"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75"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471"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468"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fontAlgn="auto">
              <a:lnSpc>
                <a:spcPct val="120000"/>
              </a:lnSpc>
              <a:spcBef>
                <a:spcPts val="0"/>
              </a:spcBef>
              <a:spcAft>
                <a:spcPts val="0"/>
              </a:spcAft>
            </a:pPr>
            <a:r>
              <a:rPr lang="en-US" sz="2000" dirty="0"/>
              <a:t>Pass-the-Ticket (</a:t>
            </a:r>
            <a:r>
              <a:rPr lang="en-US" sz="2000" dirty="0" err="1"/>
              <a:t>PtT</a:t>
            </a:r>
            <a:r>
              <a:rPr lang="en-US" sz="2000" dirty="0"/>
              <a:t>)</a:t>
            </a:r>
          </a:p>
          <a:p>
            <a:pPr fontAlgn="auto">
              <a:lnSpc>
                <a:spcPct val="120000"/>
              </a:lnSpc>
              <a:spcBef>
                <a:spcPts val="0"/>
              </a:spcBef>
              <a:spcAft>
                <a:spcPts val="0"/>
              </a:spcAft>
            </a:pPr>
            <a:r>
              <a:rPr lang="en-US" sz="2000" dirty="0"/>
              <a:t>Pass-the-Hash (</a:t>
            </a:r>
            <a:r>
              <a:rPr lang="en-US" sz="2000" dirty="0" err="1"/>
              <a:t>PtH</a:t>
            </a:r>
            <a:r>
              <a:rPr lang="en-US" sz="2000" dirty="0"/>
              <a:t>)</a:t>
            </a:r>
          </a:p>
          <a:p>
            <a:pPr fontAlgn="auto">
              <a:lnSpc>
                <a:spcPct val="120000"/>
              </a:lnSpc>
              <a:spcBef>
                <a:spcPts val="0"/>
              </a:spcBef>
              <a:spcAft>
                <a:spcPts val="0"/>
              </a:spcAft>
            </a:pPr>
            <a:r>
              <a:rPr lang="en-US" sz="2000" dirty="0"/>
              <a:t>Overpass-the-Hash</a:t>
            </a:r>
          </a:p>
          <a:p>
            <a:pPr fontAlgn="auto">
              <a:lnSpc>
                <a:spcPct val="120000"/>
              </a:lnSpc>
              <a:spcBef>
                <a:spcPts val="0"/>
              </a:spcBef>
              <a:spcAft>
                <a:spcPts val="0"/>
              </a:spcAft>
            </a:pPr>
            <a:r>
              <a:rPr lang="en-US" sz="2000" dirty="0"/>
              <a:t>Forged PAC (MS14-068)</a:t>
            </a:r>
          </a:p>
          <a:p>
            <a:pPr fontAlgn="auto">
              <a:lnSpc>
                <a:spcPct val="120000"/>
              </a:lnSpc>
              <a:spcBef>
                <a:spcPts val="0"/>
              </a:spcBef>
              <a:spcAft>
                <a:spcPts val="0"/>
              </a:spcAft>
            </a:pPr>
            <a:r>
              <a:rPr lang="en-US" sz="2000" dirty="0"/>
              <a:t>Golden Ticket</a:t>
            </a:r>
          </a:p>
          <a:p>
            <a:pPr fontAlgn="auto">
              <a:lnSpc>
                <a:spcPct val="120000"/>
              </a:lnSpc>
              <a:spcBef>
                <a:spcPts val="0"/>
              </a:spcBef>
              <a:spcAft>
                <a:spcPts val="0"/>
              </a:spcAft>
            </a:pPr>
            <a:r>
              <a:rPr lang="en-US" sz="2000" dirty="0"/>
              <a:t>Malicious replications</a:t>
            </a:r>
          </a:p>
          <a:p>
            <a:pPr fontAlgn="auto">
              <a:lnSpc>
                <a:spcPct val="120000"/>
              </a:lnSpc>
              <a:spcBef>
                <a:spcPts val="0"/>
              </a:spcBef>
              <a:spcAft>
                <a:spcPts val="0"/>
              </a:spcAft>
            </a:pPr>
            <a:r>
              <a:rPr lang="en-US" sz="2000" dirty="0"/>
              <a:t>Reconnaissance</a:t>
            </a:r>
          </a:p>
          <a:p>
            <a:pPr fontAlgn="auto">
              <a:lnSpc>
                <a:spcPct val="120000"/>
              </a:lnSpc>
              <a:spcBef>
                <a:spcPts val="0"/>
              </a:spcBef>
              <a:spcAft>
                <a:spcPts val="0"/>
              </a:spcAft>
            </a:pPr>
            <a:r>
              <a:rPr lang="en-US" sz="2000" dirty="0"/>
              <a:t>Brute force</a:t>
            </a:r>
          </a:p>
          <a:p>
            <a:pPr fontAlgn="auto">
              <a:lnSpc>
                <a:spcPct val="120000"/>
              </a:lnSpc>
              <a:spcBef>
                <a:spcPts val="0"/>
              </a:spcBef>
              <a:spcAft>
                <a:spcPts val="0"/>
              </a:spcAft>
            </a:pPr>
            <a:r>
              <a:rPr lang="en-US" sz="2000" dirty="0"/>
              <a:t>Remote execution</a:t>
            </a:r>
          </a:p>
          <a:p>
            <a:pPr fontAlgn="auto">
              <a:lnSpc>
                <a:spcPct val="120000"/>
              </a:lnSpc>
              <a:spcBef>
                <a:spcPts val="0"/>
              </a:spcBef>
              <a:spcAft>
                <a:spcPts val="0"/>
              </a:spcAft>
            </a:pPr>
            <a:r>
              <a:rPr lang="en-US" sz="2000" dirty="0"/>
              <a:t>Weak/malicious protocol usage</a:t>
            </a:r>
          </a:p>
          <a:p>
            <a:pPr fontAlgn="auto">
              <a:lnSpc>
                <a:spcPct val="120000"/>
              </a:lnSpc>
              <a:spcBef>
                <a:spcPts val="0"/>
              </a:spcBef>
              <a:spcAft>
                <a:spcPts val="0"/>
              </a:spcAft>
            </a:pPr>
            <a:r>
              <a:rPr lang="en-US" sz="2000" dirty="0"/>
              <a:t>Abnormal user behavior</a:t>
            </a:r>
          </a:p>
          <a:p>
            <a:pPr fontAlgn="auto">
              <a:lnSpc>
                <a:spcPct val="120000"/>
              </a:lnSpc>
              <a:spcBef>
                <a:spcPts val="0"/>
              </a:spcBef>
              <a:spcAft>
                <a:spcPts val="0"/>
              </a:spcAft>
            </a:pPr>
            <a:r>
              <a:rPr lang="en-US" sz="2000" dirty="0"/>
              <a:t>Modification of sensitive groups</a:t>
            </a:r>
          </a:p>
        </p:txBody>
      </p:sp>
    </p:spTree>
    <p:extLst>
      <p:ext uri="{BB962C8B-B14F-4D97-AF65-F5344CB8AC3E}">
        <p14:creationId xmlns:p14="http://schemas.microsoft.com/office/powerpoint/2010/main" val="835592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TA architecture topology diagram">
            <a:extLst>
              <a:ext uri="{FF2B5EF4-FFF2-40B4-BE49-F238E27FC236}">
                <a16:creationId xmlns:a16="http://schemas.microsoft.com/office/drawing/2014/main" id="{97FABDFF-DE8F-4893-8EEA-1E37C0C52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048" y="576032"/>
            <a:ext cx="8952775" cy="46944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198A56F-1F4B-4AA8-893C-2DB83DF988C4}"/>
              </a:ext>
            </a:extLst>
          </p:cNvPr>
          <p:cNvSpPr>
            <a:spLocks noGrp="1"/>
          </p:cNvSpPr>
          <p:nvPr>
            <p:ph type="title"/>
          </p:nvPr>
        </p:nvSpPr>
        <p:spPr>
          <a:xfrm>
            <a:off x="508000" y="210310"/>
            <a:ext cx="4100576" cy="365721"/>
          </a:xfrm>
        </p:spPr>
        <p:txBody>
          <a:bodyPr>
            <a:normAutofit fontScale="90000"/>
          </a:bodyPr>
          <a:lstStyle/>
          <a:p>
            <a:r>
              <a:rPr lang="en-US" b="1" dirty="0"/>
              <a:t>ATA On Premise Architecture</a:t>
            </a:r>
          </a:p>
        </p:txBody>
      </p:sp>
      <p:sp>
        <p:nvSpPr>
          <p:cNvPr id="3" name="Content Placeholder 2">
            <a:extLst>
              <a:ext uri="{FF2B5EF4-FFF2-40B4-BE49-F238E27FC236}">
                <a16:creationId xmlns:a16="http://schemas.microsoft.com/office/drawing/2014/main" id="{C1969197-CE85-4D83-9C6A-62AE2FB6AD97}"/>
              </a:ext>
            </a:extLst>
          </p:cNvPr>
          <p:cNvSpPr>
            <a:spLocks noGrp="1"/>
          </p:cNvSpPr>
          <p:nvPr>
            <p:ph sz="quarter" idx="14"/>
          </p:nvPr>
        </p:nvSpPr>
        <p:spPr>
          <a:xfrm>
            <a:off x="508000" y="4572000"/>
            <a:ext cx="4100576" cy="698500"/>
          </a:xfrm>
        </p:spPr>
        <p:txBody>
          <a:bodyPr>
            <a:normAutofit/>
          </a:bodyPr>
          <a:lstStyle/>
          <a:p>
            <a:r>
              <a:rPr lang="en-US" dirty="0"/>
              <a:t>ATA relies on the following Windows events: 4776, 4732, 4733, 4728, 4729, 4756, 4757</a:t>
            </a:r>
          </a:p>
        </p:txBody>
      </p:sp>
      <p:sp>
        <p:nvSpPr>
          <p:cNvPr id="4" name="Rectangle 3">
            <a:extLst>
              <a:ext uri="{FF2B5EF4-FFF2-40B4-BE49-F238E27FC236}">
                <a16:creationId xmlns:a16="http://schemas.microsoft.com/office/drawing/2014/main" id="{34CFF5D1-C9BF-4EE1-AE81-FD81BFD6604D}"/>
              </a:ext>
            </a:extLst>
          </p:cNvPr>
          <p:cNvSpPr/>
          <p:nvPr/>
        </p:nvSpPr>
        <p:spPr>
          <a:xfrm>
            <a:off x="0" y="2464386"/>
            <a:ext cx="5080000" cy="331757"/>
          </a:xfrm>
          <a:prstGeom prst="rect">
            <a:avLst/>
          </a:prstGeom>
        </p:spPr>
        <p:txBody>
          <a:bodyPr>
            <a:spAutoFit/>
          </a:bodyPr>
          <a:lstStyle/>
          <a:p>
            <a:endParaRPr lang="en-US" sz="1556" dirty="0">
              <a:solidFill>
                <a:srgbClr val="1D3649"/>
              </a:solidFill>
              <a:ea typeface="+mn-ea"/>
              <a:cs typeface="Arial" panose="020B0604020202020204" pitchFamily="34" charset="0"/>
            </a:endParaRPr>
          </a:p>
        </p:txBody>
      </p:sp>
    </p:spTree>
    <p:extLst>
      <p:ext uri="{BB962C8B-B14F-4D97-AF65-F5344CB8AC3E}">
        <p14:creationId xmlns:p14="http://schemas.microsoft.com/office/powerpoint/2010/main" val="1934612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115B7-8AB8-4B08-9E4E-D0BBC3BCE6FB}"/>
              </a:ext>
            </a:extLst>
          </p:cNvPr>
          <p:cNvSpPr>
            <a:spLocks noGrp="1"/>
          </p:cNvSpPr>
          <p:nvPr>
            <p:ph type="title"/>
          </p:nvPr>
        </p:nvSpPr>
        <p:spPr/>
        <p:txBody>
          <a:bodyPr/>
          <a:lstStyle/>
          <a:p>
            <a:r>
              <a:rPr lang="en-US" b="1" dirty="0"/>
              <a:t>Coming soon...</a:t>
            </a:r>
          </a:p>
        </p:txBody>
      </p:sp>
      <p:pic>
        <p:nvPicPr>
          <p:cNvPr id="5" name="small logo">
            <a:extLst>
              <a:ext uri="{FF2B5EF4-FFF2-40B4-BE49-F238E27FC236}">
                <a16:creationId xmlns:a16="http://schemas.microsoft.com/office/drawing/2014/main" id="{50C086E3-9305-4FA2-8EFC-59021DCB8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632" y="905535"/>
            <a:ext cx="1809172" cy="1994976"/>
          </a:xfrm>
          <a:prstGeom prst="rect">
            <a:avLst/>
          </a:prstGeom>
        </p:spPr>
      </p:pic>
      <p:pic>
        <p:nvPicPr>
          <p:cNvPr id="3" name="Picture 2">
            <a:extLst>
              <a:ext uri="{FF2B5EF4-FFF2-40B4-BE49-F238E27FC236}">
                <a16:creationId xmlns:a16="http://schemas.microsoft.com/office/drawing/2014/main" id="{E5157735-CA5D-439D-A3E7-EC1A44E023D7}"/>
              </a:ext>
            </a:extLst>
          </p:cNvPr>
          <p:cNvPicPr>
            <a:picLocks noChangeAspect="1"/>
          </p:cNvPicPr>
          <p:nvPr/>
        </p:nvPicPr>
        <p:blipFill>
          <a:blip r:embed="rId4"/>
          <a:stretch>
            <a:fillRect/>
          </a:stretch>
        </p:blipFill>
        <p:spPr>
          <a:xfrm>
            <a:off x="2244345" y="3520625"/>
            <a:ext cx="3565825" cy="1680860"/>
          </a:xfrm>
          <a:prstGeom prst="rect">
            <a:avLst/>
          </a:prstGeom>
        </p:spPr>
      </p:pic>
      <p:sp>
        <p:nvSpPr>
          <p:cNvPr id="4" name="Rectangle 3">
            <a:extLst>
              <a:ext uri="{FF2B5EF4-FFF2-40B4-BE49-F238E27FC236}">
                <a16:creationId xmlns:a16="http://schemas.microsoft.com/office/drawing/2014/main" id="{8141D578-0896-4BB8-81E5-D32C65505D9F}"/>
              </a:ext>
            </a:extLst>
          </p:cNvPr>
          <p:cNvSpPr/>
          <p:nvPr/>
        </p:nvSpPr>
        <p:spPr>
          <a:xfrm>
            <a:off x="3769813" y="2751184"/>
            <a:ext cx="514885" cy="769441"/>
          </a:xfrm>
          <a:prstGeom prst="rect">
            <a:avLst/>
          </a:prstGeom>
        </p:spPr>
        <p:txBody>
          <a:bodyPr wrap="none">
            <a:spAutoFit/>
          </a:bodyPr>
          <a:lstStyle/>
          <a:p>
            <a:r>
              <a:rPr lang="en-US" sz="4400" dirty="0"/>
              <a:t>+</a:t>
            </a:r>
          </a:p>
        </p:txBody>
      </p:sp>
      <p:sp>
        <p:nvSpPr>
          <p:cNvPr id="18" name="TextBox 395">
            <a:extLst>
              <a:ext uri="{FF2B5EF4-FFF2-40B4-BE49-F238E27FC236}">
                <a16:creationId xmlns:a16="http://schemas.microsoft.com/office/drawing/2014/main" id="{61DB547E-C37F-4165-A752-1FD1E5D86C92}"/>
              </a:ext>
            </a:extLst>
          </p:cNvPr>
          <p:cNvSpPr txBox="1"/>
          <p:nvPr/>
        </p:nvSpPr>
        <p:spPr>
          <a:xfrm>
            <a:off x="5444959" y="2666861"/>
            <a:ext cx="2932593" cy="36933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737373"/>
                </a:solidFill>
                <a:effectLst/>
                <a:uLnTx/>
                <a:uFillTx/>
                <a:latin typeface="Segoe UI Semilight"/>
                <a:ea typeface="+mn-ea"/>
                <a:cs typeface="Segoe UI" panose="020B0502040204020203" pitchFamily="34" charset="0"/>
              </a:rPr>
              <a:t>Intelligent Security Graph</a:t>
            </a:r>
          </a:p>
        </p:txBody>
      </p:sp>
      <p:sp>
        <p:nvSpPr>
          <p:cNvPr id="19" name="Data &amp; AI" title="Icon of several circles connected to eachother by lines">
            <a:extLst>
              <a:ext uri="{FF2B5EF4-FFF2-40B4-BE49-F238E27FC236}">
                <a16:creationId xmlns:a16="http://schemas.microsoft.com/office/drawing/2014/main" id="{AF68F522-E405-477D-81A7-FFAF9874ABC8}"/>
              </a:ext>
            </a:extLst>
          </p:cNvPr>
          <p:cNvSpPr>
            <a:spLocks noChangeAspect="1" noEditPoints="1"/>
          </p:cNvSpPr>
          <p:nvPr/>
        </p:nvSpPr>
        <p:spPr bwMode="auto">
          <a:xfrm>
            <a:off x="5748558" y="951551"/>
            <a:ext cx="2169756" cy="1734955"/>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285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3DF48D23-0ADC-40F6-AE3B-3389B6F6DCF1}"/>
              </a:ext>
            </a:extLst>
          </p:cNvPr>
          <p:cNvSpPr/>
          <p:nvPr/>
        </p:nvSpPr>
        <p:spPr>
          <a:xfrm>
            <a:off x="5078998" y="1682478"/>
            <a:ext cx="514885" cy="769441"/>
          </a:xfrm>
          <a:prstGeom prst="rect">
            <a:avLst/>
          </a:prstGeom>
        </p:spPr>
        <p:txBody>
          <a:bodyPr wrap="none">
            <a:spAutoFit/>
          </a:bodyPr>
          <a:lstStyle/>
          <a:p>
            <a:r>
              <a:rPr lang="en-US" sz="4400" dirty="0"/>
              <a:t>+</a:t>
            </a:r>
          </a:p>
        </p:txBody>
      </p:sp>
    </p:spTree>
    <p:extLst>
      <p:ext uri="{BB962C8B-B14F-4D97-AF65-F5344CB8AC3E}">
        <p14:creationId xmlns:p14="http://schemas.microsoft.com/office/powerpoint/2010/main" val="115536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969197-CE85-4D83-9C6A-62AE2FB6AD97}"/>
              </a:ext>
            </a:extLst>
          </p:cNvPr>
          <p:cNvSpPr>
            <a:spLocks noGrp="1"/>
          </p:cNvSpPr>
          <p:nvPr>
            <p:ph sz="quarter" idx="14"/>
          </p:nvPr>
        </p:nvSpPr>
        <p:spPr>
          <a:xfrm>
            <a:off x="508000" y="698500"/>
            <a:ext cx="3053907" cy="4572000"/>
          </a:xfrm>
        </p:spPr>
        <p:txBody>
          <a:bodyPr>
            <a:normAutofit/>
          </a:bodyPr>
          <a:lstStyle/>
          <a:p>
            <a:endParaRPr lang="en-US" dirty="0"/>
          </a:p>
        </p:txBody>
      </p:sp>
      <p:pic>
        <p:nvPicPr>
          <p:cNvPr id="7172" name="Picture 4" descr="https://docs.microsoft.com/en-us/advanced-threat-analytics/media/ata-suspicious-activity-timeline.jpg">
            <a:extLst>
              <a:ext uri="{FF2B5EF4-FFF2-40B4-BE49-F238E27FC236}">
                <a16:creationId xmlns:a16="http://schemas.microsoft.com/office/drawing/2014/main" id="{F5E0EE40-F100-4DD0-B4D2-F39A1ECA68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322498"/>
            <a:ext cx="8083296" cy="5392502"/>
          </a:xfrm>
          <a:prstGeom prst="rect">
            <a:avLst/>
          </a:prstGeom>
          <a:noFill/>
          <a:ln>
            <a:solidFill>
              <a:srgbClr val="010203"/>
            </a:solidFill>
          </a:ln>
          <a:extLst>
            <a:ext uri="{909E8E84-426E-40DD-AFC4-6F175D3DCCD1}">
              <a14:hiddenFill xmlns:a14="http://schemas.microsoft.com/office/drawing/2010/main">
                <a:solidFill>
                  <a:srgbClr val="FFFFFF"/>
                </a:solidFill>
              </a14:hiddenFill>
            </a:ext>
          </a:extLst>
        </p:spPr>
      </p:pic>
      <p:pic>
        <p:nvPicPr>
          <p:cNvPr id="7170" name="Picture 2" descr="https://docs.microsoft.com/en-us/advanced-threat-analytics/media/notification-bar-1.7.png">
            <a:extLst>
              <a:ext uri="{FF2B5EF4-FFF2-40B4-BE49-F238E27FC236}">
                <a16:creationId xmlns:a16="http://schemas.microsoft.com/office/drawing/2014/main" id="{6DF2001C-C31F-4869-A270-640266DAFD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848"/>
          <a:stretch/>
        </p:blipFill>
        <p:spPr bwMode="auto">
          <a:xfrm>
            <a:off x="8719067" y="0"/>
            <a:ext cx="1436624"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61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1+#ppt_w/2"/>
                                          </p:val>
                                        </p:tav>
                                        <p:tav tm="100000">
                                          <p:val>
                                            <p:strVal val="#ppt_x"/>
                                          </p:val>
                                        </p:tav>
                                      </p:tavLst>
                                    </p:anim>
                                    <p:anim calcmode="lin" valueType="num">
                                      <p:cBhvr additive="base">
                                        <p:cTn id="8" dur="500" fill="hold"/>
                                        <p:tgtEl>
                                          <p:spTgt spid="71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52B01-7E2D-4FF1-A950-1785C53B67A6}"/>
              </a:ext>
            </a:extLst>
          </p:cNvPr>
          <p:cNvSpPr>
            <a:spLocks noGrp="1"/>
          </p:cNvSpPr>
          <p:nvPr>
            <p:ph type="title"/>
          </p:nvPr>
        </p:nvSpPr>
        <p:spPr/>
        <p:txBody>
          <a:bodyPr>
            <a:normAutofit/>
          </a:bodyPr>
          <a:lstStyle/>
          <a:p>
            <a:r>
              <a:rPr lang="en-US" b="1" dirty="0"/>
              <a:t>ATA Learning Period</a:t>
            </a:r>
          </a:p>
        </p:txBody>
      </p:sp>
      <p:sp>
        <p:nvSpPr>
          <p:cNvPr id="3" name="Content Placeholder 2">
            <a:extLst>
              <a:ext uri="{FF2B5EF4-FFF2-40B4-BE49-F238E27FC236}">
                <a16:creationId xmlns:a16="http://schemas.microsoft.com/office/drawing/2014/main" id="{7541363D-93C0-4A60-BB5D-8B29F5040188}"/>
              </a:ext>
            </a:extLst>
          </p:cNvPr>
          <p:cNvSpPr>
            <a:spLocks noGrp="1"/>
          </p:cNvSpPr>
          <p:nvPr>
            <p:ph sz="quarter" idx="14"/>
          </p:nvPr>
        </p:nvSpPr>
        <p:spPr/>
        <p:txBody>
          <a:bodyPr>
            <a:normAutofit/>
          </a:bodyPr>
          <a:lstStyle/>
          <a:p>
            <a:pPr marL="0" indent="0">
              <a:buNone/>
            </a:pPr>
            <a:r>
              <a:rPr lang="en-US" sz="2000" dirty="0"/>
              <a:t>1 month of learning:</a:t>
            </a:r>
          </a:p>
          <a:p>
            <a:r>
              <a:rPr lang="en-US" sz="2000" dirty="0"/>
              <a:t>Abnormal behavior</a:t>
            </a:r>
          </a:p>
          <a:p>
            <a:r>
              <a:rPr lang="en-US" sz="2000" dirty="0"/>
              <a:t>Abnormal sensitive group modification</a:t>
            </a:r>
          </a:p>
          <a:p>
            <a:r>
              <a:rPr lang="en-US" sz="2000" dirty="0"/>
              <a:t>Recon using Directory Services</a:t>
            </a:r>
          </a:p>
          <a:p>
            <a:pPr marL="0" indent="0">
              <a:buNone/>
            </a:pPr>
            <a:endParaRPr lang="en-US" sz="2000" dirty="0"/>
          </a:p>
          <a:p>
            <a:pPr marL="0" indent="0">
              <a:buNone/>
            </a:pPr>
            <a:r>
              <a:rPr lang="en-US" sz="2000" dirty="0"/>
              <a:t>1 week of learning:</a:t>
            </a:r>
          </a:p>
          <a:p>
            <a:r>
              <a:rPr lang="en-US" sz="2000" dirty="0"/>
              <a:t>Encryption downgrades (skeleton key, golden ticket, over pass the hash)</a:t>
            </a:r>
          </a:p>
          <a:p>
            <a:r>
              <a:rPr lang="en-US" sz="2000" dirty="0"/>
              <a:t>Brute force</a:t>
            </a:r>
          </a:p>
        </p:txBody>
      </p:sp>
      <p:pic>
        <p:nvPicPr>
          <p:cNvPr id="1026" name="Picture 2" descr="Image result for &quot;time to learn&quot; adventure time">
            <a:extLst>
              <a:ext uri="{FF2B5EF4-FFF2-40B4-BE49-F238E27FC236}">
                <a16:creationId xmlns:a16="http://schemas.microsoft.com/office/drawing/2014/main" id="{E5D95038-3B03-4ECE-9A35-745647C61C0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89339" y="225966"/>
            <a:ext cx="358140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9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0CC1-5B9C-424F-A86A-654C3EFE64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498172-FC52-4291-9526-4D1F82FEEC37}"/>
              </a:ext>
            </a:extLst>
          </p:cNvPr>
          <p:cNvSpPr>
            <a:spLocks noGrp="1"/>
          </p:cNvSpPr>
          <p:nvPr>
            <p:ph sz="quarter" idx="14"/>
          </p:nvPr>
        </p:nvSpPr>
        <p:spPr/>
        <p:txBody>
          <a:bodyPr/>
          <a:lstStyle/>
          <a:p>
            <a:endParaRPr lang="en-US"/>
          </a:p>
        </p:txBody>
      </p:sp>
      <p:pic>
        <p:nvPicPr>
          <p:cNvPr id="8196" name="Picture 4" descr="http://chert-poberi.ru/wp-content/uploads/proga/111/images/igor-30january1719104510_22.jpg">
            <a:extLst>
              <a:ext uri="{FF2B5EF4-FFF2-40B4-BE49-F238E27FC236}">
                <a16:creationId xmlns:a16="http://schemas.microsoft.com/office/drawing/2014/main" id="{D435F7E0-F983-41BE-B6E5-22E46816E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16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BA90D9A-F811-4D50-BDD9-1F91BCB4DDC3}"/>
              </a:ext>
            </a:extLst>
          </p:cNvPr>
          <p:cNvSpPr txBox="1">
            <a:spLocks/>
          </p:cNvSpPr>
          <p:nvPr/>
        </p:nvSpPr>
        <p:spPr>
          <a:xfrm>
            <a:off x="4308648" y="5368147"/>
            <a:ext cx="9146203" cy="345535"/>
          </a:xfrm>
          <a:prstGeom prst="rect">
            <a:avLst/>
          </a:prstGeom>
        </p:spPr>
        <p:txBody>
          <a:bodyPr vert="horz" lIns="0" tIns="0" rIns="0" bIns="0" rtlCol="0" anchor="t" anchorCtr="0">
            <a:normAutofit/>
          </a:bodyPr>
          <a:lstStyle>
            <a:lvl1pPr algn="l" defTabSz="253997" rtl="0" eaLnBrk="1" latinLnBrk="0" hangingPunct="1">
              <a:lnSpc>
                <a:spcPts val="2556"/>
              </a:lnSpc>
              <a:spcBef>
                <a:spcPct val="0"/>
              </a:spcBef>
              <a:buNone/>
              <a:tabLst>
                <a:tab pos="253997" algn="l"/>
              </a:tabLst>
              <a:defRPr sz="2444" kern="1200" baseline="0">
                <a:solidFill>
                  <a:srgbClr val="1D3649"/>
                </a:solidFill>
                <a:latin typeface="Arial" panose="020B0604020202020204" pitchFamily="34" charset="0"/>
                <a:ea typeface="+mj-ea"/>
                <a:cs typeface="Arial" panose="020B0604020202020204" pitchFamily="34" charset="0"/>
              </a:defRPr>
            </a:lvl1pPr>
          </a:lstStyle>
          <a:p>
            <a:pPr fontAlgn="auto">
              <a:spcAft>
                <a:spcPts val="0"/>
              </a:spcAft>
            </a:pPr>
            <a:r>
              <a:rPr lang="en-US" sz="2400" dirty="0">
                <a:solidFill>
                  <a:schemeClr val="bg1"/>
                </a:solidFill>
                <a:latin typeface="Courier New" panose="02070309020205020404" pitchFamily="49" charset="0"/>
                <a:cs typeface="Courier New" panose="02070309020205020404" pitchFamily="49" charset="0"/>
              </a:rPr>
              <a:t>Internal Recon</a:t>
            </a:r>
          </a:p>
        </p:txBody>
      </p:sp>
    </p:spTree>
    <p:extLst>
      <p:ext uri="{BB962C8B-B14F-4D97-AF65-F5344CB8AC3E}">
        <p14:creationId xmlns:p14="http://schemas.microsoft.com/office/powerpoint/2010/main" val="232874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C7737C-0C9C-4EE9-9CD5-0A30C4A61B34}"/>
              </a:ext>
            </a:extLst>
          </p:cNvPr>
          <p:cNvSpPr/>
          <p:nvPr/>
        </p:nvSpPr>
        <p:spPr>
          <a:xfrm>
            <a:off x="-288758" y="5149516"/>
            <a:ext cx="11526253" cy="770021"/>
          </a:xfrm>
          <a:prstGeom prst="rect">
            <a:avLst/>
          </a:prstGeom>
          <a:solidFill>
            <a:schemeClr val="bg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pic>
        <p:nvPicPr>
          <p:cNvPr id="5122" name="Picture 2" descr="https://msdnshared.blob.core.windows.net/media/2017/06/windows-defender-atp-new-dashboard.png">
            <a:extLst>
              <a:ext uri="{FF2B5EF4-FFF2-40B4-BE49-F238E27FC236}">
                <a16:creationId xmlns:a16="http://schemas.microsoft.com/office/drawing/2014/main" id="{DE90E018-7ED1-43AC-B68E-87D411D68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6" y="-498764"/>
            <a:ext cx="9827491" cy="7370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0071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07FA-5D3F-4204-8FA6-D9B6ABCD0C90}"/>
              </a:ext>
            </a:extLst>
          </p:cNvPr>
          <p:cNvSpPr>
            <a:spLocks noGrp="1"/>
          </p:cNvSpPr>
          <p:nvPr>
            <p:ph type="title"/>
          </p:nvPr>
        </p:nvSpPr>
        <p:spPr/>
        <p:txBody>
          <a:bodyPr>
            <a:normAutofit/>
          </a:bodyPr>
          <a:lstStyle/>
          <a:p>
            <a:r>
              <a:rPr lang="en-US" altLang="en-US" sz="2400" b="1" dirty="0">
                <a:solidFill>
                  <a:srgbClr val="FF0000"/>
                </a:solidFill>
              </a:rPr>
              <a:t>Detected: </a:t>
            </a:r>
            <a:r>
              <a:rPr lang="en-US" altLang="en-US" sz="2400" b="1" dirty="0"/>
              <a:t>Bulk </a:t>
            </a:r>
            <a:r>
              <a:rPr lang="en-US" sz="2400" b="1" dirty="0"/>
              <a:t>DNS queries, </a:t>
            </a:r>
            <a:r>
              <a:rPr lang="en-US" sz="2400" b="1" dirty="0" err="1"/>
              <a:t>nslookup</a:t>
            </a:r>
            <a:r>
              <a:rPr lang="en-US" sz="2400" b="1" dirty="0"/>
              <a:t>, zone transfers</a:t>
            </a:r>
          </a:p>
        </p:txBody>
      </p:sp>
      <p:pic>
        <p:nvPicPr>
          <p:cNvPr id="4" name="Picture 3">
            <a:extLst>
              <a:ext uri="{FF2B5EF4-FFF2-40B4-BE49-F238E27FC236}">
                <a16:creationId xmlns:a16="http://schemas.microsoft.com/office/drawing/2014/main" id="{1DE58911-6847-4A59-9243-408A0E818450}"/>
              </a:ext>
            </a:extLst>
          </p:cNvPr>
          <p:cNvPicPr>
            <a:picLocks noChangeAspect="1"/>
          </p:cNvPicPr>
          <p:nvPr/>
        </p:nvPicPr>
        <p:blipFill>
          <a:blip r:embed="rId3"/>
          <a:stretch>
            <a:fillRect/>
          </a:stretch>
        </p:blipFill>
        <p:spPr>
          <a:xfrm>
            <a:off x="166480" y="1661484"/>
            <a:ext cx="9993520" cy="935412"/>
          </a:xfrm>
          <a:prstGeom prst="rect">
            <a:avLst/>
          </a:prstGeom>
        </p:spPr>
      </p:pic>
    </p:spTree>
    <p:extLst>
      <p:ext uri="{BB962C8B-B14F-4D97-AF65-F5344CB8AC3E}">
        <p14:creationId xmlns:p14="http://schemas.microsoft.com/office/powerpoint/2010/main" val="1709315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C92FD-0CD8-4CB8-B989-36D5ECD8CEC9}"/>
              </a:ext>
            </a:extLst>
          </p:cNvPr>
          <p:cNvSpPr>
            <a:spLocks noGrp="1"/>
          </p:cNvSpPr>
          <p:nvPr>
            <p:ph type="title"/>
          </p:nvPr>
        </p:nvSpPr>
        <p:spPr>
          <a:xfrm>
            <a:off x="504744" y="225966"/>
            <a:ext cx="9655256" cy="383634"/>
          </a:xfrm>
        </p:spPr>
        <p:txBody>
          <a:bodyPr>
            <a:noAutofit/>
          </a:bodyPr>
          <a:lstStyle/>
          <a:p>
            <a:pPr lvl="0" eaLnBrk="0" hangingPunct="0"/>
            <a:r>
              <a:rPr lang="en-US" altLang="en-US" sz="2100" b="1" dirty="0">
                <a:solidFill>
                  <a:srgbClr val="FF0000"/>
                </a:solidFill>
              </a:rPr>
              <a:t>Detected*: </a:t>
            </a:r>
            <a:r>
              <a:rPr lang="en-US" altLang="en-US" sz="2100" b="1" dirty="0"/>
              <a:t>AD Recon using SAMR protocol or tools like “net user /domain”</a:t>
            </a:r>
            <a:endParaRPr lang="en-US" altLang="en-US" sz="2100" b="1"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18F5F725-4279-4882-B861-B51278467675}"/>
              </a:ext>
            </a:extLst>
          </p:cNvPr>
          <p:cNvPicPr>
            <a:picLocks noChangeAspect="1"/>
          </p:cNvPicPr>
          <p:nvPr/>
        </p:nvPicPr>
        <p:blipFill>
          <a:blip r:embed="rId3"/>
          <a:stretch>
            <a:fillRect/>
          </a:stretch>
        </p:blipFill>
        <p:spPr>
          <a:xfrm>
            <a:off x="947051" y="1955417"/>
            <a:ext cx="8261587" cy="1660367"/>
          </a:xfrm>
          <a:prstGeom prst="rect">
            <a:avLst/>
          </a:prstGeom>
        </p:spPr>
      </p:pic>
    </p:spTree>
    <p:extLst>
      <p:ext uri="{BB962C8B-B14F-4D97-AF65-F5344CB8AC3E}">
        <p14:creationId xmlns:p14="http://schemas.microsoft.com/office/powerpoint/2010/main" val="3711149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851F-AD78-469B-AB85-52D83D078116}"/>
              </a:ext>
            </a:extLst>
          </p:cNvPr>
          <p:cNvSpPr>
            <a:spLocks noGrp="1"/>
          </p:cNvSpPr>
          <p:nvPr>
            <p:ph type="title"/>
          </p:nvPr>
        </p:nvSpPr>
        <p:spPr/>
        <p:txBody>
          <a:bodyPr>
            <a:normAutofit fontScale="90000"/>
          </a:bodyPr>
          <a:lstStyle/>
          <a:p>
            <a:r>
              <a:rPr lang="en-US" b="1" dirty="0"/>
              <a:t>Not Detected: Using LDAP/</a:t>
            </a:r>
            <a:r>
              <a:rPr lang="en-US" b="1" dirty="0" err="1"/>
              <a:t>Powerview</a:t>
            </a:r>
            <a:r>
              <a:rPr lang="en-US" b="1" dirty="0"/>
              <a:t> To Gather Computers/Users</a:t>
            </a:r>
          </a:p>
        </p:txBody>
      </p:sp>
      <p:pic>
        <p:nvPicPr>
          <p:cNvPr id="8" name="Picture 7">
            <a:extLst>
              <a:ext uri="{FF2B5EF4-FFF2-40B4-BE49-F238E27FC236}">
                <a16:creationId xmlns:a16="http://schemas.microsoft.com/office/drawing/2014/main" id="{C56D9D8B-EBDE-41CC-9A52-899AF0F87A8C}"/>
              </a:ext>
            </a:extLst>
          </p:cNvPr>
          <p:cNvPicPr>
            <a:picLocks noChangeAspect="1"/>
          </p:cNvPicPr>
          <p:nvPr/>
        </p:nvPicPr>
        <p:blipFill>
          <a:blip r:embed="rId3"/>
          <a:stretch>
            <a:fillRect/>
          </a:stretch>
        </p:blipFill>
        <p:spPr>
          <a:xfrm>
            <a:off x="0" y="2237497"/>
            <a:ext cx="10160000" cy="3068805"/>
          </a:xfrm>
          <a:prstGeom prst="rect">
            <a:avLst/>
          </a:prstGeom>
        </p:spPr>
      </p:pic>
      <p:pic>
        <p:nvPicPr>
          <p:cNvPr id="10" name="Picture 9">
            <a:extLst>
              <a:ext uri="{FF2B5EF4-FFF2-40B4-BE49-F238E27FC236}">
                <a16:creationId xmlns:a16="http://schemas.microsoft.com/office/drawing/2014/main" id="{CE08CDDE-422B-4F29-8711-B387972C5E5E}"/>
              </a:ext>
            </a:extLst>
          </p:cNvPr>
          <p:cNvPicPr>
            <a:picLocks noChangeAspect="1"/>
          </p:cNvPicPr>
          <p:nvPr/>
        </p:nvPicPr>
        <p:blipFill>
          <a:blip r:embed="rId4"/>
          <a:stretch>
            <a:fillRect/>
          </a:stretch>
        </p:blipFill>
        <p:spPr>
          <a:xfrm>
            <a:off x="0" y="891452"/>
            <a:ext cx="10160000" cy="1026093"/>
          </a:xfrm>
          <a:prstGeom prst="rect">
            <a:avLst/>
          </a:prstGeom>
        </p:spPr>
      </p:pic>
    </p:spTree>
    <p:extLst>
      <p:ext uri="{BB962C8B-B14F-4D97-AF65-F5344CB8AC3E}">
        <p14:creationId xmlns:p14="http://schemas.microsoft.com/office/powerpoint/2010/main" val="1184763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F1EF7-135B-400B-8CE8-AD5524FC4095}"/>
              </a:ext>
            </a:extLst>
          </p:cNvPr>
          <p:cNvSpPr>
            <a:spLocks noGrp="1"/>
          </p:cNvSpPr>
          <p:nvPr>
            <p:ph type="title"/>
          </p:nvPr>
        </p:nvSpPr>
        <p:spPr/>
        <p:txBody>
          <a:bodyPr>
            <a:normAutofit/>
          </a:bodyPr>
          <a:lstStyle/>
          <a:p>
            <a:r>
              <a:rPr lang="en-US" b="1" dirty="0"/>
              <a:t>Not Detected: Enumeration via WMI Local Name Space</a:t>
            </a:r>
          </a:p>
        </p:txBody>
      </p:sp>
      <p:sp>
        <p:nvSpPr>
          <p:cNvPr id="3" name="Content Placeholder 2">
            <a:extLst>
              <a:ext uri="{FF2B5EF4-FFF2-40B4-BE49-F238E27FC236}">
                <a16:creationId xmlns:a16="http://schemas.microsoft.com/office/drawing/2014/main" id="{FB01593B-2993-4355-ABED-28CCB3BF97E3}"/>
              </a:ext>
            </a:extLst>
          </p:cNvPr>
          <p:cNvSpPr>
            <a:spLocks noGrp="1"/>
          </p:cNvSpPr>
          <p:nvPr>
            <p:ph sz="quarter" idx="14"/>
          </p:nvPr>
        </p:nvSpPr>
        <p:spPr>
          <a:xfrm>
            <a:off x="504743" y="752474"/>
            <a:ext cx="9540147" cy="4514851"/>
          </a:xfrm>
        </p:spPr>
        <p:txBody>
          <a:bodyPr>
            <a:noAutofit/>
          </a:bodyPr>
          <a:lstStyle/>
          <a:p>
            <a:pPr marL="0" indent="0" defTabSz="1015990" eaLnBrk="0" fontAlgn="base" hangingPunct="0">
              <a:spcBef>
                <a:spcPts val="333"/>
              </a:spcBef>
              <a:spcAft>
                <a:spcPts val="333"/>
              </a:spcAft>
              <a:buClrTx/>
              <a:buNone/>
            </a:pPr>
            <a:r>
              <a:rPr lang="en-US" altLang="en-US" sz="1800" b="1" dirty="0">
                <a:solidFill>
                  <a:schemeClr val="tx1"/>
                </a:solidFill>
              </a:rPr>
              <a:t>Domain User Accounts:</a:t>
            </a:r>
            <a:endParaRPr lang="en-US" altLang="en-US" sz="1800" dirty="0">
              <a:solidFill>
                <a:schemeClr val="tx1"/>
              </a:solidFill>
            </a:endParaRPr>
          </a:p>
          <a:p>
            <a:pPr marL="0" indent="0" defTabSz="1015990" eaLnBrk="0" fontAlgn="base" hangingPunct="0">
              <a:spcBef>
                <a:spcPts val="333"/>
              </a:spcBef>
              <a:spcAft>
                <a:spcPts val="333"/>
              </a:spcAft>
              <a:buClrTx/>
              <a:buNone/>
            </a:pPr>
            <a:r>
              <a:rPr lang="en-US" altLang="en-US" sz="1800" dirty="0">
                <a:solidFill>
                  <a:schemeClr val="tx1"/>
                </a:solidFill>
                <a:latin typeface="Courier New" panose="02070309020205020404" pitchFamily="49" charset="0"/>
                <a:cs typeface="Courier New" panose="02070309020205020404" pitchFamily="49" charset="0"/>
              </a:rPr>
              <a:t>Get-</a:t>
            </a:r>
            <a:r>
              <a:rPr lang="en-US" altLang="en-US" sz="1800" dirty="0" err="1">
                <a:solidFill>
                  <a:schemeClr val="tx1"/>
                </a:solidFill>
                <a:latin typeface="Courier New" panose="02070309020205020404" pitchFamily="49" charset="0"/>
                <a:cs typeface="Courier New" panose="02070309020205020404" pitchFamily="49" charset="0"/>
              </a:rPr>
              <a:t>WmiObject</a:t>
            </a:r>
            <a:r>
              <a:rPr lang="en-US" altLang="en-US" sz="1800" dirty="0">
                <a:solidFill>
                  <a:schemeClr val="tx1"/>
                </a:solidFill>
                <a:latin typeface="Courier New" panose="02070309020205020404" pitchFamily="49" charset="0"/>
                <a:cs typeface="Courier New" panose="02070309020205020404" pitchFamily="49" charset="0"/>
              </a:rPr>
              <a:t> -Class Win32_UserAccount -Filter "Domain='dev' AND Disabled='False'" | Select Name, Domain, Status, </a:t>
            </a:r>
            <a:r>
              <a:rPr lang="en-US" altLang="en-US" sz="1800" dirty="0" err="1">
                <a:solidFill>
                  <a:schemeClr val="tx1"/>
                </a:solidFill>
                <a:latin typeface="Courier New" panose="02070309020205020404" pitchFamily="49" charset="0"/>
                <a:cs typeface="Courier New" panose="02070309020205020404" pitchFamily="49" charset="0"/>
              </a:rPr>
              <a:t>LocalAccount</a:t>
            </a: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AccountType</a:t>
            </a:r>
            <a:r>
              <a:rPr lang="en-US" altLang="en-US" sz="1800" dirty="0">
                <a:solidFill>
                  <a:schemeClr val="tx1"/>
                </a:solidFill>
                <a:latin typeface="Courier New" panose="02070309020205020404" pitchFamily="49" charset="0"/>
                <a:cs typeface="Courier New" panose="02070309020205020404" pitchFamily="49" charset="0"/>
              </a:rPr>
              <a:t>, Lockout, </a:t>
            </a:r>
            <a:r>
              <a:rPr lang="en-US" altLang="en-US" sz="1800" dirty="0" err="1">
                <a:solidFill>
                  <a:schemeClr val="tx1"/>
                </a:solidFill>
                <a:latin typeface="Courier New" panose="02070309020205020404" pitchFamily="49" charset="0"/>
                <a:cs typeface="Courier New" panose="02070309020205020404" pitchFamily="49" charset="0"/>
              </a:rPr>
              <a:t>PasswordRequired</a:t>
            </a: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PasswordChangeable</a:t>
            </a:r>
            <a:r>
              <a:rPr lang="en-US" altLang="en-US" sz="1800" dirty="0">
                <a:solidFill>
                  <a:schemeClr val="tx1"/>
                </a:solidFill>
                <a:latin typeface="Courier New" panose="02070309020205020404" pitchFamily="49" charset="0"/>
                <a:cs typeface="Courier New" panose="02070309020205020404" pitchFamily="49" charset="0"/>
              </a:rPr>
              <a:t>, Description, SID</a:t>
            </a:r>
          </a:p>
          <a:p>
            <a:pPr marL="0" indent="0" defTabSz="1015990" eaLnBrk="0" fontAlgn="base" hangingPunct="0">
              <a:spcBef>
                <a:spcPts val="333"/>
              </a:spcBef>
              <a:spcAft>
                <a:spcPts val="333"/>
              </a:spcAft>
              <a:buClrTx/>
              <a:buNone/>
            </a:pPr>
            <a:endParaRPr lang="en-US" altLang="en-US" sz="1800" dirty="0">
              <a:solidFill>
                <a:schemeClr val="tx1"/>
              </a:solidFill>
            </a:endParaRPr>
          </a:p>
          <a:p>
            <a:pPr marL="0" indent="0" defTabSz="1015990" eaLnBrk="0" fontAlgn="base" hangingPunct="0">
              <a:spcBef>
                <a:spcPts val="333"/>
              </a:spcBef>
              <a:spcAft>
                <a:spcPts val="333"/>
              </a:spcAft>
              <a:buClrTx/>
              <a:buNone/>
            </a:pPr>
            <a:r>
              <a:rPr lang="en-US" altLang="en-US" sz="1800" b="1" dirty="0">
                <a:solidFill>
                  <a:schemeClr val="tx1"/>
                </a:solidFill>
              </a:rPr>
              <a:t>Domain Groups:</a:t>
            </a:r>
            <a:endParaRPr lang="en-US" altLang="en-US" sz="1800" dirty="0">
              <a:solidFill>
                <a:schemeClr val="tx1"/>
              </a:solidFill>
            </a:endParaRPr>
          </a:p>
          <a:p>
            <a:pPr marL="0" indent="0" defTabSz="1015990" eaLnBrk="0" fontAlgn="base" hangingPunct="0">
              <a:spcBef>
                <a:spcPts val="333"/>
              </a:spcBef>
              <a:spcAft>
                <a:spcPts val="333"/>
              </a:spcAft>
              <a:buClrTx/>
              <a:buNone/>
            </a:pPr>
            <a:r>
              <a:rPr lang="en-US" altLang="en-US" sz="1800" dirty="0">
                <a:solidFill>
                  <a:schemeClr val="tx1"/>
                </a:solidFill>
                <a:latin typeface="Courier New" panose="02070309020205020404" pitchFamily="49" charset="0"/>
                <a:cs typeface="Courier New" panose="02070309020205020404" pitchFamily="49" charset="0"/>
              </a:rPr>
              <a:t>Get-</a:t>
            </a:r>
            <a:r>
              <a:rPr lang="en-US" altLang="en-US" sz="1800" dirty="0" err="1">
                <a:solidFill>
                  <a:schemeClr val="tx1"/>
                </a:solidFill>
                <a:latin typeface="Courier New" panose="02070309020205020404" pitchFamily="49" charset="0"/>
                <a:cs typeface="Courier New" panose="02070309020205020404" pitchFamily="49" charset="0"/>
              </a:rPr>
              <a:t>CimInstance</a:t>
            </a:r>
            <a:r>
              <a:rPr lang="en-US" altLang="en-US" sz="1800" dirty="0">
                <a:solidFill>
                  <a:schemeClr val="tx1"/>
                </a:solidFill>
                <a:latin typeface="Courier New" panose="02070309020205020404" pitchFamily="49" charset="0"/>
                <a:cs typeface="Courier New" panose="02070309020205020404" pitchFamily="49" charset="0"/>
              </a:rPr>
              <a:t> -</a:t>
            </a:r>
            <a:r>
              <a:rPr lang="en-US" altLang="en-US" sz="1800" dirty="0" err="1">
                <a:solidFill>
                  <a:schemeClr val="tx1"/>
                </a:solidFill>
                <a:latin typeface="Courier New" panose="02070309020205020404" pitchFamily="49" charset="0"/>
                <a:cs typeface="Courier New" panose="02070309020205020404" pitchFamily="49" charset="0"/>
              </a:rPr>
              <a:t>ClassName</a:t>
            </a:r>
            <a:r>
              <a:rPr lang="en-US" altLang="en-US" sz="1800" dirty="0">
                <a:solidFill>
                  <a:schemeClr val="tx1"/>
                </a:solidFill>
                <a:latin typeface="Courier New" panose="02070309020205020404" pitchFamily="49" charset="0"/>
                <a:cs typeface="Courier New" panose="02070309020205020404" pitchFamily="49" charset="0"/>
              </a:rPr>
              <a:t> Win32_Group -Filter "Domain = 'dev' AND Name like '%Admin%’”</a:t>
            </a:r>
          </a:p>
          <a:p>
            <a:pPr marL="0" indent="0" defTabSz="1015990" eaLnBrk="0" fontAlgn="base" hangingPunct="0">
              <a:spcBef>
                <a:spcPts val="333"/>
              </a:spcBef>
              <a:spcAft>
                <a:spcPts val="333"/>
              </a:spcAft>
              <a:buClrTx/>
              <a:buNone/>
            </a:pPr>
            <a:endParaRPr lang="en-US" altLang="en-US" sz="1800" dirty="0">
              <a:solidFill>
                <a:schemeClr val="tx1"/>
              </a:solidFill>
            </a:endParaRPr>
          </a:p>
          <a:p>
            <a:pPr>
              <a:spcBef>
                <a:spcPts val="333"/>
              </a:spcBef>
              <a:spcAft>
                <a:spcPts val="333"/>
              </a:spcAft>
            </a:pPr>
            <a:endParaRPr lang="en-US" sz="1800" dirty="0"/>
          </a:p>
        </p:txBody>
      </p:sp>
      <p:pic>
        <p:nvPicPr>
          <p:cNvPr id="4" name="Picture 3">
            <a:extLst>
              <a:ext uri="{FF2B5EF4-FFF2-40B4-BE49-F238E27FC236}">
                <a16:creationId xmlns:a16="http://schemas.microsoft.com/office/drawing/2014/main" id="{106C3E09-3EBD-4C9E-916B-E64765841179}"/>
              </a:ext>
            </a:extLst>
          </p:cNvPr>
          <p:cNvPicPr>
            <a:picLocks noChangeAspect="1"/>
          </p:cNvPicPr>
          <p:nvPr/>
        </p:nvPicPr>
        <p:blipFill>
          <a:blip r:embed="rId3"/>
          <a:stretch>
            <a:fillRect/>
          </a:stretch>
        </p:blipFill>
        <p:spPr>
          <a:xfrm>
            <a:off x="0" y="3706671"/>
            <a:ext cx="10268112" cy="1560654"/>
          </a:xfrm>
          <a:prstGeom prst="rect">
            <a:avLst/>
          </a:prstGeom>
        </p:spPr>
      </p:pic>
    </p:spTree>
    <p:extLst>
      <p:ext uri="{BB962C8B-B14F-4D97-AF65-F5344CB8AC3E}">
        <p14:creationId xmlns:p14="http://schemas.microsoft.com/office/powerpoint/2010/main" val="124634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 presetClass="entr" presetSubtype="0" fill="hold" nodeType="withEffect">
                                  <p:stCondLst>
                                    <p:cond delay="50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889B-FA90-48B8-BBC3-EFB469CE50D9}"/>
              </a:ext>
            </a:extLst>
          </p:cNvPr>
          <p:cNvSpPr>
            <a:spLocks noGrp="1"/>
          </p:cNvSpPr>
          <p:nvPr>
            <p:ph type="title"/>
          </p:nvPr>
        </p:nvSpPr>
        <p:spPr/>
        <p:txBody>
          <a:bodyPr>
            <a:normAutofit fontScale="90000"/>
          </a:bodyPr>
          <a:lstStyle/>
          <a:p>
            <a:r>
              <a:rPr lang="en-US" b="1" dirty="0"/>
              <a:t>Not Detected: Enumeration via WMI Local Name Space (Cont’d)</a:t>
            </a:r>
          </a:p>
        </p:txBody>
      </p:sp>
      <p:pic>
        <p:nvPicPr>
          <p:cNvPr id="5" name="Picture 4">
            <a:extLst>
              <a:ext uri="{FF2B5EF4-FFF2-40B4-BE49-F238E27FC236}">
                <a16:creationId xmlns:a16="http://schemas.microsoft.com/office/drawing/2014/main" id="{02F0C688-4359-48D4-AD5D-D6289018F861}"/>
              </a:ext>
            </a:extLst>
          </p:cNvPr>
          <p:cNvPicPr>
            <a:picLocks noChangeAspect="1"/>
          </p:cNvPicPr>
          <p:nvPr/>
        </p:nvPicPr>
        <p:blipFill>
          <a:blip r:embed="rId3"/>
          <a:stretch>
            <a:fillRect/>
          </a:stretch>
        </p:blipFill>
        <p:spPr>
          <a:xfrm>
            <a:off x="0" y="4020008"/>
            <a:ext cx="10160000" cy="1001521"/>
          </a:xfrm>
          <a:prstGeom prst="rect">
            <a:avLst/>
          </a:prstGeom>
        </p:spPr>
      </p:pic>
      <p:sp>
        <p:nvSpPr>
          <p:cNvPr id="8" name="Rectangle 7">
            <a:extLst>
              <a:ext uri="{FF2B5EF4-FFF2-40B4-BE49-F238E27FC236}">
                <a16:creationId xmlns:a16="http://schemas.microsoft.com/office/drawing/2014/main" id="{AEB210B7-E999-405E-B7D5-54F016D172AB}"/>
              </a:ext>
            </a:extLst>
          </p:cNvPr>
          <p:cNvSpPr/>
          <p:nvPr/>
        </p:nvSpPr>
        <p:spPr>
          <a:xfrm>
            <a:off x="411551" y="759104"/>
            <a:ext cx="9146203" cy="2816156"/>
          </a:xfrm>
          <a:prstGeom prst="rect">
            <a:avLst/>
          </a:prstGeom>
        </p:spPr>
        <p:txBody>
          <a:bodyPr wrap="square">
            <a:spAutoFit/>
          </a:bodyPr>
          <a:lstStyle/>
          <a:p>
            <a:pPr defTabSz="1015990" eaLnBrk="0" hangingPunct="0">
              <a:spcBef>
                <a:spcPts val="333"/>
              </a:spcBef>
              <a:spcAft>
                <a:spcPts val="333"/>
              </a:spcAft>
            </a:pPr>
            <a:r>
              <a:rPr lang="en-US" altLang="en-US" sz="1800" b="1" dirty="0"/>
              <a:t>Domain Group User Memberships:</a:t>
            </a:r>
            <a:br>
              <a:rPr lang="en-US" altLang="en-US" sz="1800" b="1" dirty="0"/>
            </a:br>
            <a:endParaRPr lang="en-US" altLang="en-US" sz="1800" dirty="0"/>
          </a:p>
          <a:p>
            <a:pPr defTabSz="1015990" eaLnBrk="0" hangingPunct="0">
              <a:spcBef>
                <a:spcPts val="333"/>
              </a:spcBef>
              <a:spcAft>
                <a:spcPts val="333"/>
              </a:spcAft>
            </a:pPr>
            <a:r>
              <a:rPr lang="en-US" altLang="en-US" sz="1800" dirty="0">
                <a:latin typeface="Courier New" panose="02070309020205020404" pitchFamily="49" charset="0"/>
                <a:cs typeface="Courier New" panose="02070309020205020404" pitchFamily="49" charset="0"/>
              </a:rPr>
              <a:t>Get-</a:t>
            </a:r>
            <a:r>
              <a:rPr lang="en-US" altLang="en-US" sz="1800" dirty="0" err="1">
                <a:latin typeface="Courier New" panose="02070309020205020404" pitchFamily="49" charset="0"/>
                <a:cs typeface="Courier New" panose="02070309020205020404" pitchFamily="49" charset="0"/>
              </a:rPr>
              <a:t>CimInstance</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ClassName</a:t>
            </a:r>
            <a:r>
              <a:rPr lang="en-US" altLang="en-US" sz="1800" dirty="0">
                <a:latin typeface="Courier New" panose="02070309020205020404" pitchFamily="49" charset="0"/>
                <a:cs typeface="Courier New" panose="02070309020205020404" pitchFamily="49" charset="0"/>
              </a:rPr>
              <a:t> Win32_Group -Filter "Domain = 'dev' AND Name='</a:t>
            </a:r>
            <a:r>
              <a:rPr lang="en-US" altLang="en-US" sz="1800" b="1" dirty="0">
                <a:latin typeface="Courier New" panose="02070309020205020404" pitchFamily="49" charset="0"/>
                <a:cs typeface="Courier New" panose="02070309020205020404" pitchFamily="49" charset="0"/>
              </a:rPr>
              <a:t>Enterprise Admins</a:t>
            </a:r>
            <a:r>
              <a:rPr lang="en-US" altLang="en-US" sz="1800" dirty="0">
                <a:latin typeface="Courier New" panose="02070309020205020404" pitchFamily="49" charset="0"/>
                <a:cs typeface="Courier New" panose="02070309020205020404" pitchFamily="49" charset="0"/>
              </a:rPr>
              <a:t>'" | Get-</a:t>
            </a:r>
            <a:r>
              <a:rPr lang="en-US" altLang="en-US" sz="1800" dirty="0" err="1">
                <a:latin typeface="Courier New" panose="02070309020205020404" pitchFamily="49" charset="0"/>
                <a:cs typeface="Courier New" panose="02070309020205020404" pitchFamily="49" charset="0"/>
              </a:rPr>
              <a:t>CimAssociatedInstance</a:t>
            </a:r>
            <a:r>
              <a:rPr lang="en-US" altLang="en-US" sz="1800" dirty="0">
                <a:latin typeface="Courier New" panose="02070309020205020404" pitchFamily="49" charset="0"/>
                <a:cs typeface="Courier New" panose="02070309020205020404" pitchFamily="49" charset="0"/>
              </a:rPr>
              <a:t> -Association Win32_GroupUser</a:t>
            </a:r>
          </a:p>
          <a:p>
            <a:pPr defTabSz="1015990" eaLnBrk="0" hangingPunct="0">
              <a:spcBef>
                <a:spcPts val="333"/>
              </a:spcBef>
              <a:spcAft>
                <a:spcPts val="333"/>
              </a:spcAft>
            </a:pPr>
            <a:endParaRPr lang="en-US" altLang="en-US" sz="1800" dirty="0">
              <a:latin typeface="Courier New" panose="02070309020205020404" pitchFamily="49" charset="0"/>
              <a:cs typeface="Courier New" panose="02070309020205020404" pitchFamily="49" charset="0"/>
            </a:endParaRPr>
          </a:p>
          <a:p>
            <a:pPr defTabSz="1015990" eaLnBrk="0" hangingPunct="0">
              <a:spcBef>
                <a:spcPts val="333"/>
              </a:spcBef>
              <a:spcAft>
                <a:spcPts val="333"/>
              </a:spcAft>
            </a:pPr>
            <a:r>
              <a:rPr lang="en-US" altLang="en-US" sz="1800" dirty="0">
                <a:latin typeface="Courier New" panose="02070309020205020404" pitchFamily="49" charset="0"/>
                <a:cs typeface="Courier New" panose="02070309020205020404" pitchFamily="49" charset="0"/>
              </a:rPr>
              <a:t>Get-</a:t>
            </a:r>
            <a:r>
              <a:rPr lang="en-US" altLang="en-US" sz="1800" dirty="0" err="1">
                <a:latin typeface="Courier New" panose="02070309020205020404" pitchFamily="49" charset="0"/>
                <a:cs typeface="Courier New" panose="02070309020205020404" pitchFamily="49" charset="0"/>
              </a:rPr>
              <a:t>CimInstance</a:t>
            </a:r>
            <a:r>
              <a:rPr lang="en-US" altLang="en-US" sz="1800" dirty="0">
                <a:latin typeface="Courier New" panose="02070309020205020404" pitchFamily="49" charset="0"/>
                <a:cs typeface="Courier New" panose="02070309020205020404" pitchFamily="49" charset="0"/>
              </a:rPr>
              <a:t> -</a:t>
            </a:r>
            <a:r>
              <a:rPr lang="en-US" altLang="en-US" sz="1800" dirty="0" err="1">
                <a:latin typeface="Courier New" panose="02070309020205020404" pitchFamily="49" charset="0"/>
                <a:cs typeface="Courier New" panose="02070309020205020404" pitchFamily="49" charset="0"/>
              </a:rPr>
              <a:t>ClassName</a:t>
            </a:r>
            <a:r>
              <a:rPr lang="en-US" altLang="en-US" sz="1800" dirty="0">
                <a:latin typeface="Courier New" panose="02070309020205020404" pitchFamily="49" charset="0"/>
                <a:cs typeface="Courier New" panose="02070309020205020404" pitchFamily="49" charset="0"/>
              </a:rPr>
              <a:t> Win32_Group -Filter "Domain = 'dev' AND Name=</a:t>
            </a:r>
            <a:r>
              <a:rPr lang="en-US" altLang="en-US" sz="1800" b="1" dirty="0">
                <a:latin typeface="Courier New" panose="02070309020205020404" pitchFamily="49" charset="0"/>
                <a:cs typeface="Courier New" panose="02070309020205020404" pitchFamily="49" charset="0"/>
              </a:rPr>
              <a:t>'Microsoft Advanced Threat Analytics Administrator'" </a:t>
            </a:r>
            <a:r>
              <a:rPr lang="en-US" altLang="en-US" sz="1800" dirty="0">
                <a:latin typeface="Courier New" panose="02070309020205020404" pitchFamily="49" charset="0"/>
                <a:cs typeface="Courier New" panose="02070309020205020404" pitchFamily="49" charset="0"/>
              </a:rPr>
              <a:t>| Get-</a:t>
            </a:r>
            <a:r>
              <a:rPr lang="en-US" altLang="en-US" sz="1800" dirty="0" err="1">
                <a:latin typeface="Courier New" panose="02070309020205020404" pitchFamily="49" charset="0"/>
                <a:cs typeface="Courier New" panose="02070309020205020404" pitchFamily="49" charset="0"/>
              </a:rPr>
              <a:t>CimAssociatedInstance</a:t>
            </a:r>
            <a:r>
              <a:rPr lang="en-US" altLang="en-US" sz="1800" dirty="0">
                <a:latin typeface="Courier New" panose="02070309020205020404" pitchFamily="49" charset="0"/>
                <a:cs typeface="Courier New" panose="02070309020205020404" pitchFamily="49" charset="0"/>
              </a:rPr>
              <a:t> -Association Win32_GroupUser</a:t>
            </a:r>
          </a:p>
        </p:txBody>
      </p:sp>
    </p:spTree>
    <p:extLst>
      <p:ext uri="{BB962C8B-B14F-4D97-AF65-F5344CB8AC3E}">
        <p14:creationId xmlns:p14="http://schemas.microsoft.com/office/powerpoint/2010/main" val="1347996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24C4-3D6E-443D-A419-C8AE3C852709}"/>
              </a:ext>
            </a:extLst>
          </p:cNvPr>
          <p:cNvSpPr>
            <a:spLocks noGrp="1"/>
          </p:cNvSpPr>
          <p:nvPr>
            <p:ph type="title"/>
          </p:nvPr>
        </p:nvSpPr>
        <p:spPr>
          <a:xfrm>
            <a:off x="225344" y="206916"/>
            <a:ext cx="9934656" cy="364584"/>
          </a:xfrm>
        </p:spPr>
        <p:txBody>
          <a:bodyPr>
            <a:normAutofit fontScale="90000"/>
          </a:bodyPr>
          <a:lstStyle/>
          <a:p>
            <a:r>
              <a:rPr lang="en-US" altLang="en-US" sz="2800" b="1" dirty="0">
                <a:solidFill>
                  <a:srgbClr val="FF0000"/>
                </a:solidFill>
              </a:rPr>
              <a:t>Detected: </a:t>
            </a:r>
            <a:r>
              <a:rPr lang="en-US" altLang="en-US" sz="2800" b="1" dirty="0"/>
              <a:t>Default S</a:t>
            </a:r>
            <a:r>
              <a:rPr lang="en-US" sz="2800" b="1" dirty="0"/>
              <a:t>ession Enumeration via </a:t>
            </a:r>
            <a:r>
              <a:rPr lang="en-US" sz="2800" b="1" dirty="0" err="1"/>
              <a:t>UserHunter</a:t>
            </a:r>
            <a:r>
              <a:rPr lang="en-US" sz="2800" b="1" dirty="0"/>
              <a:t>, </a:t>
            </a:r>
            <a:r>
              <a:rPr lang="en-US" sz="2800" b="1" dirty="0" err="1"/>
              <a:t>NetSess</a:t>
            </a:r>
            <a:br>
              <a:rPr lang="en-US" altLang="en-US" sz="3600" b="1" dirty="0"/>
            </a:br>
            <a:endParaRPr lang="en-US" b="1" dirty="0"/>
          </a:p>
        </p:txBody>
      </p:sp>
      <p:pic>
        <p:nvPicPr>
          <p:cNvPr id="3" name="Picture 2">
            <a:extLst>
              <a:ext uri="{FF2B5EF4-FFF2-40B4-BE49-F238E27FC236}">
                <a16:creationId xmlns:a16="http://schemas.microsoft.com/office/drawing/2014/main" id="{5E701C34-6A66-49B9-B584-2B83764110E0}"/>
              </a:ext>
            </a:extLst>
          </p:cNvPr>
          <p:cNvPicPr>
            <a:picLocks noChangeAspect="1"/>
          </p:cNvPicPr>
          <p:nvPr/>
        </p:nvPicPr>
        <p:blipFill>
          <a:blip r:embed="rId3"/>
          <a:stretch>
            <a:fillRect/>
          </a:stretch>
        </p:blipFill>
        <p:spPr>
          <a:xfrm>
            <a:off x="-46240" y="2569451"/>
            <a:ext cx="10206240" cy="1149295"/>
          </a:xfrm>
          <a:prstGeom prst="rect">
            <a:avLst/>
          </a:prstGeom>
        </p:spPr>
      </p:pic>
      <p:pic>
        <p:nvPicPr>
          <p:cNvPr id="6" name="Picture 5">
            <a:extLst>
              <a:ext uri="{FF2B5EF4-FFF2-40B4-BE49-F238E27FC236}">
                <a16:creationId xmlns:a16="http://schemas.microsoft.com/office/drawing/2014/main" id="{AFFADD46-CE5D-49FD-8E33-1951EAFE0E26}"/>
              </a:ext>
            </a:extLst>
          </p:cNvPr>
          <p:cNvPicPr>
            <a:picLocks noChangeAspect="1"/>
          </p:cNvPicPr>
          <p:nvPr/>
        </p:nvPicPr>
        <p:blipFill>
          <a:blip r:embed="rId4"/>
          <a:stretch>
            <a:fillRect/>
          </a:stretch>
        </p:blipFill>
        <p:spPr>
          <a:xfrm>
            <a:off x="899533" y="889055"/>
            <a:ext cx="8356623" cy="4510088"/>
          </a:xfrm>
          <a:prstGeom prst="rect">
            <a:avLst/>
          </a:prstGeom>
        </p:spPr>
      </p:pic>
    </p:spTree>
    <p:extLst>
      <p:ext uri="{BB962C8B-B14F-4D97-AF65-F5344CB8AC3E}">
        <p14:creationId xmlns:p14="http://schemas.microsoft.com/office/powerpoint/2010/main" val="6829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B366-C09C-4D9F-83F3-BB7AEE01CEAD}"/>
              </a:ext>
            </a:extLst>
          </p:cNvPr>
          <p:cNvSpPr>
            <a:spLocks noGrp="1"/>
          </p:cNvSpPr>
          <p:nvPr>
            <p:ph type="title"/>
          </p:nvPr>
        </p:nvSpPr>
        <p:spPr/>
        <p:txBody>
          <a:bodyPr/>
          <a:lstStyle/>
          <a:p>
            <a:r>
              <a:rPr lang="en-US" b="1" dirty="0"/>
              <a:t>Not Detected: Session Enumeration By Excluding DC’s</a:t>
            </a:r>
          </a:p>
        </p:txBody>
      </p:sp>
      <p:pic>
        <p:nvPicPr>
          <p:cNvPr id="4" name="Picture 3">
            <a:extLst>
              <a:ext uri="{FF2B5EF4-FFF2-40B4-BE49-F238E27FC236}">
                <a16:creationId xmlns:a16="http://schemas.microsoft.com/office/drawing/2014/main" id="{8EE2367C-3DA5-4A16-9148-0C92F722E856}"/>
              </a:ext>
            </a:extLst>
          </p:cNvPr>
          <p:cNvPicPr>
            <a:picLocks noChangeAspect="1"/>
          </p:cNvPicPr>
          <p:nvPr/>
        </p:nvPicPr>
        <p:blipFill rotWithShape="1">
          <a:blip r:embed="rId3"/>
          <a:srcRect r="8460"/>
          <a:stretch/>
        </p:blipFill>
        <p:spPr>
          <a:xfrm>
            <a:off x="153420" y="975284"/>
            <a:ext cx="9848850" cy="2213417"/>
          </a:xfrm>
          <a:prstGeom prst="rect">
            <a:avLst/>
          </a:prstGeom>
        </p:spPr>
      </p:pic>
      <p:sp>
        <p:nvSpPr>
          <p:cNvPr id="3" name="Rectangle 2">
            <a:extLst>
              <a:ext uri="{FF2B5EF4-FFF2-40B4-BE49-F238E27FC236}">
                <a16:creationId xmlns:a16="http://schemas.microsoft.com/office/drawing/2014/main" id="{EF6514AC-2E48-4992-890C-B8CCAD09422A}"/>
              </a:ext>
            </a:extLst>
          </p:cNvPr>
          <p:cNvSpPr/>
          <p:nvPr/>
        </p:nvSpPr>
        <p:spPr>
          <a:xfrm>
            <a:off x="153420" y="3584518"/>
            <a:ext cx="9016459" cy="1902059"/>
          </a:xfrm>
          <a:prstGeom prst="rect">
            <a:avLst/>
          </a:prstGeom>
        </p:spPr>
        <p:txBody>
          <a:bodyPr wrap="square">
            <a:spAutoFit/>
          </a:bodyPr>
          <a:lstStyle/>
          <a:p>
            <a:pPr marL="0" indent="0">
              <a:lnSpc>
                <a:spcPct val="120000"/>
              </a:lnSpc>
              <a:spcBef>
                <a:spcPts val="0"/>
              </a:spcBef>
              <a:buNone/>
            </a:pPr>
            <a:r>
              <a:rPr lang="en-US" sz="1600" dirty="0"/>
              <a:t>As of the last </a:t>
            </a:r>
            <a:r>
              <a:rPr lang="en-US" sz="1600" dirty="0" err="1"/>
              <a:t>BloodHound</a:t>
            </a:r>
            <a:r>
              <a:rPr lang="en-US" sz="1600" dirty="0"/>
              <a:t> 1.4 (</a:t>
            </a:r>
            <a:r>
              <a:rPr lang="en-US" sz="1600" dirty="0" err="1"/>
              <a:t>SharpHound</a:t>
            </a:r>
            <a:r>
              <a:rPr lang="en-US" sz="1600" dirty="0"/>
              <a:t>) release earlier this month:</a:t>
            </a:r>
          </a:p>
          <a:p>
            <a:pPr marL="0" indent="0">
              <a:lnSpc>
                <a:spcPct val="120000"/>
              </a:lnSpc>
              <a:spcBef>
                <a:spcPts val="0"/>
              </a:spcBef>
              <a:buNone/>
            </a:pPr>
            <a:endParaRPr lang="en-US" sz="1600" dirty="0"/>
          </a:p>
          <a:p>
            <a:pPr marL="0" indent="0">
              <a:lnSpc>
                <a:spcPct val="120000"/>
              </a:lnSpc>
              <a:spcBef>
                <a:spcPts val="0"/>
              </a:spcBef>
              <a:buNone/>
            </a:pPr>
            <a:r>
              <a:rPr lang="en-US" sz="1800" dirty="0">
                <a:latin typeface="Courier New" panose="02070309020205020404" pitchFamily="49" charset="0"/>
                <a:cs typeface="Courier New" panose="02070309020205020404" pitchFamily="49" charset="0"/>
              </a:rPr>
              <a:t>Invoke-</a:t>
            </a:r>
            <a:r>
              <a:rPr lang="en-US" sz="1800" dirty="0" err="1">
                <a:latin typeface="Courier New" panose="02070309020205020404" pitchFamily="49" charset="0"/>
                <a:cs typeface="Courier New" panose="02070309020205020404" pitchFamily="49" charset="0"/>
              </a:rPr>
              <a:t>BloodHound</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ExcludeDc</a:t>
            </a:r>
            <a:endParaRPr lang="en-US" sz="1800" b="1" dirty="0">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1800" dirty="0">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18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i="1" dirty="0">
                <a:hlinkClick r:id="rId4"/>
              </a:rPr>
              <a:t>https://blog.cptjesus.com/posts/newbloodhoundingestor</a:t>
            </a:r>
            <a:r>
              <a:rPr lang="en-US" i="1" dirty="0"/>
              <a:t> </a:t>
            </a:r>
          </a:p>
        </p:txBody>
      </p:sp>
    </p:spTree>
    <p:extLst>
      <p:ext uri="{BB962C8B-B14F-4D97-AF65-F5344CB8AC3E}">
        <p14:creationId xmlns:p14="http://schemas.microsoft.com/office/powerpoint/2010/main" val="147316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C234-DBF7-48FB-BCEF-C80984F47A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782687-40EF-41F7-8A5C-224B6D3F3FF7}"/>
              </a:ext>
            </a:extLst>
          </p:cNvPr>
          <p:cNvSpPr>
            <a:spLocks noGrp="1"/>
          </p:cNvSpPr>
          <p:nvPr>
            <p:ph sz="quarter" idx="14"/>
          </p:nvPr>
        </p:nvSpPr>
        <p:spPr/>
        <p:txBody>
          <a:bodyPr/>
          <a:lstStyle/>
          <a:p>
            <a:endParaRPr lang="en-US"/>
          </a:p>
        </p:txBody>
      </p:sp>
      <p:pic>
        <p:nvPicPr>
          <p:cNvPr id="8194" name="Picture 2" descr="http://www.simonstalenhag.se/bilderbig/thelan_1920.jpg">
            <a:extLst>
              <a:ext uri="{FF2B5EF4-FFF2-40B4-BE49-F238E27FC236}">
                <a16:creationId xmlns:a16="http://schemas.microsoft.com/office/drawing/2014/main" id="{F0769B2D-1196-41E8-AB26-F832D2B39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16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EC2B8C6-99A9-4483-93E4-7372703E557A}"/>
              </a:ext>
            </a:extLst>
          </p:cNvPr>
          <p:cNvSpPr txBox="1">
            <a:spLocks/>
          </p:cNvSpPr>
          <p:nvPr/>
        </p:nvSpPr>
        <p:spPr>
          <a:xfrm>
            <a:off x="138983" y="1467613"/>
            <a:ext cx="9146203" cy="345535"/>
          </a:xfrm>
          <a:prstGeom prst="rect">
            <a:avLst/>
          </a:prstGeom>
        </p:spPr>
        <p:txBody>
          <a:bodyPr vert="horz" lIns="0" tIns="0" rIns="0" bIns="0" rtlCol="0" anchor="t" anchorCtr="0">
            <a:normAutofit/>
          </a:bodyPr>
          <a:lstStyle>
            <a:lvl1pPr algn="l" defTabSz="253997" rtl="0" eaLnBrk="1" latinLnBrk="0" hangingPunct="1">
              <a:lnSpc>
                <a:spcPts val="2556"/>
              </a:lnSpc>
              <a:spcBef>
                <a:spcPct val="0"/>
              </a:spcBef>
              <a:buNone/>
              <a:tabLst>
                <a:tab pos="253997" algn="l"/>
              </a:tabLst>
              <a:defRPr sz="2444" kern="1200" baseline="0">
                <a:solidFill>
                  <a:srgbClr val="1D3649"/>
                </a:solidFill>
                <a:latin typeface="Arial" panose="020B0604020202020204" pitchFamily="34" charset="0"/>
                <a:ea typeface="+mj-ea"/>
                <a:cs typeface="Arial" panose="020B0604020202020204" pitchFamily="34" charset="0"/>
              </a:defRPr>
            </a:lvl1pPr>
          </a:lstStyle>
          <a:p>
            <a:pPr fontAlgn="auto">
              <a:spcAft>
                <a:spcPts val="0"/>
              </a:spcAft>
            </a:pPr>
            <a:r>
              <a:rPr lang="en-US" dirty="0">
                <a:solidFill>
                  <a:schemeClr val="bg1"/>
                </a:solidFill>
                <a:latin typeface="Courier New" panose="02070309020205020404" pitchFamily="49" charset="0"/>
                <a:cs typeface="Courier New" panose="02070309020205020404" pitchFamily="49" charset="0"/>
              </a:rPr>
              <a:t>Lateral Movement</a:t>
            </a:r>
          </a:p>
        </p:txBody>
      </p:sp>
    </p:spTree>
    <p:extLst>
      <p:ext uri="{BB962C8B-B14F-4D97-AF65-F5344CB8AC3E}">
        <p14:creationId xmlns:p14="http://schemas.microsoft.com/office/powerpoint/2010/main" val="4009718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spicion of identity theft based on abnormal behavior">
            <a:extLst>
              <a:ext uri="{FF2B5EF4-FFF2-40B4-BE49-F238E27FC236}">
                <a16:creationId xmlns:a16="http://schemas.microsoft.com/office/drawing/2014/main" id="{A5AC6A19-DCF7-4084-ACB7-4629A0624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691191"/>
            <a:ext cx="10908577" cy="12570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90FBBF-58D6-48A0-A75F-C8796F449C43}"/>
              </a:ext>
            </a:extLst>
          </p:cNvPr>
          <p:cNvSpPr>
            <a:spLocks noGrp="1"/>
          </p:cNvSpPr>
          <p:nvPr>
            <p:ph type="title"/>
          </p:nvPr>
        </p:nvSpPr>
        <p:spPr/>
        <p:txBody>
          <a:bodyPr/>
          <a:lstStyle/>
          <a:p>
            <a:r>
              <a:rPr lang="en-US" b="1" dirty="0"/>
              <a:t>Detection (ATA): Lateral Movement</a:t>
            </a:r>
          </a:p>
        </p:txBody>
      </p:sp>
      <p:sp>
        <p:nvSpPr>
          <p:cNvPr id="3" name="Content Placeholder 2">
            <a:extLst>
              <a:ext uri="{FF2B5EF4-FFF2-40B4-BE49-F238E27FC236}">
                <a16:creationId xmlns:a16="http://schemas.microsoft.com/office/drawing/2014/main" id="{503FA2D0-2571-4AC0-AF7C-02DE34809E49}"/>
              </a:ext>
            </a:extLst>
          </p:cNvPr>
          <p:cNvSpPr>
            <a:spLocks noGrp="1"/>
          </p:cNvSpPr>
          <p:nvPr>
            <p:ph sz="quarter" idx="14"/>
          </p:nvPr>
        </p:nvSpPr>
        <p:spPr>
          <a:xfrm>
            <a:off x="508000" y="815544"/>
            <a:ext cx="8821351" cy="3237472"/>
          </a:xfrm>
        </p:spPr>
        <p:txBody>
          <a:bodyPr>
            <a:noAutofit/>
          </a:bodyPr>
          <a:lstStyle/>
          <a:p>
            <a:pPr marL="0" indent="0">
              <a:lnSpc>
                <a:spcPct val="120000"/>
              </a:lnSpc>
              <a:spcBef>
                <a:spcPts val="0"/>
              </a:spcBef>
              <a:buNone/>
            </a:pPr>
            <a:r>
              <a:rPr lang="en-US" sz="1600" dirty="0"/>
              <a:t>Usually detected </a:t>
            </a:r>
            <a:r>
              <a:rPr lang="en-US" sz="1600" b="1" dirty="0"/>
              <a:t>(against DC’s only)</a:t>
            </a:r>
            <a:r>
              <a:rPr lang="en-US" sz="1600" dirty="0"/>
              <a:t>:</a:t>
            </a:r>
          </a:p>
          <a:p>
            <a:pPr>
              <a:lnSpc>
                <a:spcPct val="120000"/>
              </a:lnSpc>
              <a:spcBef>
                <a:spcPts val="0"/>
              </a:spcBef>
            </a:pPr>
            <a:r>
              <a:rPr lang="en-US" sz="1600" dirty="0" err="1"/>
              <a:t>WMIexec</a:t>
            </a:r>
            <a:r>
              <a:rPr lang="en-US" sz="1600" dirty="0"/>
              <a:t> </a:t>
            </a:r>
          </a:p>
          <a:p>
            <a:pPr>
              <a:lnSpc>
                <a:spcPct val="120000"/>
              </a:lnSpc>
              <a:spcBef>
                <a:spcPts val="0"/>
              </a:spcBef>
            </a:pPr>
            <a:r>
              <a:rPr lang="en-US" sz="1600" dirty="0" err="1"/>
              <a:t>PSexec</a:t>
            </a:r>
            <a:r>
              <a:rPr lang="en-US" sz="1600" dirty="0"/>
              <a:t> </a:t>
            </a:r>
          </a:p>
          <a:p>
            <a:pPr marL="0" indent="0">
              <a:lnSpc>
                <a:spcPct val="120000"/>
              </a:lnSpc>
              <a:spcBef>
                <a:spcPts val="0"/>
              </a:spcBef>
              <a:buNone/>
            </a:pPr>
            <a:endParaRPr lang="en-US" sz="1600" dirty="0"/>
          </a:p>
          <a:p>
            <a:pPr marL="0" indent="0">
              <a:lnSpc>
                <a:spcPct val="120000"/>
              </a:lnSpc>
              <a:spcBef>
                <a:spcPts val="0"/>
              </a:spcBef>
              <a:buNone/>
            </a:pPr>
            <a:r>
              <a:rPr lang="en-US" sz="1600" i="1" dirty="0"/>
              <a:t>May</a:t>
            </a:r>
            <a:r>
              <a:rPr lang="en-US" sz="1600" dirty="0"/>
              <a:t> be detected due to “abnormal user behavior” against domain members:</a:t>
            </a:r>
          </a:p>
          <a:p>
            <a:pPr>
              <a:lnSpc>
                <a:spcPct val="120000"/>
              </a:lnSpc>
              <a:spcBef>
                <a:spcPts val="0"/>
              </a:spcBef>
            </a:pPr>
            <a:r>
              <a:rPr lang="en-US" sz="1600" dirty="0" err="1"/>
              <a:t>WMIexec</a:t>
            </a:r>
            <a:r>
              <a:rPr lang="en-US" sz="1600" dirty="0"/>
              <a:t> </a:t>
            </a:r>
          </a:p>
          <a:p>
            <a:pPr>
              <a:lnSpc>
                <a:spcPct val="120000"/>
              </a:lnSpc>
              <a:spcBef>
                <a:spcPts val="0"/>
              </a:spcBef>
            </a:pPr>
            <a:r>
              <a:rPr lang="en-US" sz="1600" dirty="0" err="1"/>
              <a:t>PSexec</a:t>
            </a:r>
            <a:endParaRPr lang="en-US" sz="1600" dirty="0"/>
          </a:p>
          <a:p>
            <a:pPr>
              <a:lnSpc>
                <a:spcPct val="120000"/>
              </a:lnSpc>
              <a:spcBef>
                <a:spcPts val="0"/>
              </a:spcBef>
            </a:pPr>
            <a:r>
              <a:rPr lang="en-US" sz="1600" dirty="0" err="1"/>
              <a:t>WinRM</a:t>
            </a:r>
            <a:endParaRPr lang="en-US" sz="1600" dirty="0"/>
          </a:p>
          <a:p>
            <a:pPr>
              <a:lnSpc>
                <a:spcPct val="120000"/>
              </a:lnSpc>
              <a:spcBef>
                <a:spcPts val="0"/>
              </a:spcBef>
            </a:pPr>
            <a:r>
              <a:rPr lang="en-US" sz="1600" dirty="0"/>
              <a:t>DCOM</a:t>
            </a:r>
          </a:p>
          <a:p>
            <a:pPr>
              <a:lnSpc>
                <a:spcPct val="120000"/>
              </a:lnSpc>
              <a:spcBef>
                <a:spcPts val="0"/>
              </a:spcBef>
            </a:pPr>
            <a:r>
              <a:rPr lang="en-US" sz="1600" dirty="0" err="1"/>
              <a:t>PSexec</a:t>
            </a:r>
            <a:r>
              <a:rPr lang="en-US" sz="1600" dirty="0"/>
              <a:t>/</a:t>
            </a:r>
            <a:r>
              <a:rPr lang="en-US" sz="1600" dirty="0" err="1"/>
              <a:t>SMBexec</a:t>
            </a:r>
            <a:endParaRPr lang="en-US" sz="1600" dirty="0"/>
          </a:p>
          <a:p>
            <a:pPr>
              <a:lnSpc>
                <a:spcPct val="120000"/>
              </a:lnSpc>
              <a:spcBef>
                <a:spcPts val="0"/>
              </a:spcBef>
            </a:pPr>
            <a:r>
              <a:rPr lang="en-US" sz="1600" dirty="0"/>
              <a:t>RDP</a:t>
            </a:r>
          </a:p>
          <a:p>
            <a:pPr>
              <a:lnSpc>
                <a:spcPct val="120000"/>
              </a:lnSpc>
              <a:spcBef>
                <a:spcPts val="0"/>
              </a:spcBef>
            </a:pPr>
            <a:r>
              <a:rPr lang="en-US" sz="1600" dirty="0"/>
              <a:t>Remote Registry</a:t>
            </a:r>
          </a:p>
          <a:p>
            <a:pPr>
              <a:lnSpc>
                <a:spcPct val="120000"/>
              </a:lnSpc>
              <a:spcBef>
                <a:spcPts val="0"/>
              </a:spcBef>
            </a:pPr>
            <a:r>
              <a:rPr lang="en-US" sz="1600" dirty="0" err="1"/>
              <a:t>PSRemoting</a:t>
            </a:r>
            <a:r>
              <a:rPr lang="en-US" sz="1600" dirty="0"/>
              <a:t>/</a:t>
            </a:r>
            <a:r>
              <a:rPr lang="en-US" sz="1600" dirty="0" err="1"/>
              <a:t>WinRM</a:t>
            </a:r>
            <a:endParaRPr lang="en-US" sz="1600" dirty="0"/>
          </a:p>
        </p:txBody>
      </p:sp>
    </p:spTree>
    <p:extLst>
      <p:ext uri="{BB962C8B-B14F-4D97-AF65-F5344CB8AC3E}">
        <p14:creationId xmlns:p14="http://schemas.microsoft.com/office/powerpoint/2010/main" val="3793057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8E40-80A9-4DB0-B8D5-A7DE45B40E47}"/>
              </a:ext>
            </a:extLst>
          </p:cNvPr>
          <p:cNvSpPr>
            <a:spLocks noGrp="1"/>
          </p:cNvSpPr>
          <p:nvPr>
            <p:ph type="title"/>
          </p:nvPr>
        </p:nvSpPr>
        <p:spPr/>
        <p:txBody>
          <a:bodyPr/>
          <a:lstStyle/>
          <a:p>
            <a:r>
              <a:rPr lang="en-US" b="1" dirty="0"/>
              <a:t>Not Detected: SPN Enumeration &amp; Kerberoasting</a:t>
            </a:r>
          </a:p>
        </p:txBody>
      </p:sp>
      <p:pic>
        <p:nvPicPr>
          <p:cNvPr id="9" name="Picture 8">
            <a:extLst>
              <a:ext uri="{FF2B5EF4-FFF2-40B4-BE49-F238E27FC236}">
                <a16:creationId xmlns:a16="http://schemas.microsoft.com/office/drawing/2014/main" id="{1706324C-4A34-4A7B-AFD1-70B2B8B017E5}"/>
              </a:ext>
            </a:extLst>
          </p:cNvPr>
          <p:cNvPicPr>
            <a:picLocks noChangeAspect="1"/>
          </p:cNvPicPr>
          <p:nvPr/>
        </p:nvPicPr>
        <p:blipFill>
          <a:blip r:embed="rId3"/>
          <a:stretch>
            <a:fillRect/>
          </a:stretch>
        </p:blipFill>
        <p:spPr>
          <a:xfrm>
            <a:off x="504743" y="3252794"/>
            <a:ext cx="3952875" cy="2133600"/>
          </a:xfrm>
          <a:prstGeom prst="rect">
            <a:avLst/>
          </a:prstGeom>
        </p:spPr>
      </p:pic>
      <p:pic>
        <p:nvPicPr>
          <p:cNvPr id="2054" name="Picture 6" descr="A password cracking mechanism.">
            <a:extLst>
              <a:ext uri="{FF2B5EF4-FFF2-40B4-BE49-F238E27FC236}">
                <a16:creationId xmlns:a16="http://schemas.microsoft.com/office/drawing/2014/main" id="{A0D14596-C572-4E7E-B5F4-1C4D30CB78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186" y="3252794"/>
            <a:ext cx="4073236" cy="21336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8C49391C-5182-48A4-852E-B58BA85D6341}"/>
              </a:ext>
            </a:extLst>
          </p:cNvPr>
          <p:cNvSpPr txBox="1">
            <a:spLocks/>
          </p:cNvSpPr>
          <p:nvPr/>
        </p:nvSpPr>
        <p:spPr>
          <a:xfrm>
            <a:off x="508000" y="914400"/>
            <a:ext cx="9142947" cy="2238375"/>
          </a:xfrm>
          <a:prstGeom prst="rect">
            <a:avLst/>
          </a:prstGeom>
        </p:spPr>
        <p:txBody>
          <a:bodyPr vert="horz" lIns="0" tIns="54864" rIns="0" bIns="54864" rtlCol="0">
            <a:noAutofit/>
          </a:bodyPr>
          <a:lstStyle>
            <a:lvl1pPr marL="220484" indent="-220484" algn="l" defTabSz="761992" rtl="0" eaLnBrk="1" latinLnBrk="0" hangingPunct="1">
              <a:lnSpc>
                <a:spcPct val="100000"/>
              </a:lnSpc>
              <a:spcBef>
                <a:spcPts val="1333"/>
              </a:spcBef>
              <a:buClr>
                <a:srgbClr val="FF5003"/>
              </a:buClr>
              <a:buFont typeface="Arial" panose="020B0604020202020204" pitchFamily="34" charset="0"/>
              <a:buChar char="•"/>
              <a:defRPr sz="1556" kern="1200">
                <a:solidFill>
                  <a:srgbClr val="1D3649"/>
                </a:solidFill>
                <a:latin typeface="Arial" panose="020B0604020202020204" pitchFamily="34" charset="0"/>
                <a:ea typeface="+mn-ea"/>
                <a:cs typeface="Arial" panose="020B0604020202020204" pitchFamily="34" charset="0"/>
              </a:defRPr>
            </a:lvl1pPr>
            <a:lvl2pPr marL="455079" marR="0" indent="-183443"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2pPr>
            <a:lvl3pPr marL="659688" marR="0" indent="-160513"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baseline="0">
                <a:solidFill>
                  <a:srgbClr val="1D3649"/>
                </a:solidFill>
                <a:latin typeface="Arial" panose="020B0604020202020204" pitchFamily="34" charset="0"/>
                <a:ea typeface="+mn-ea"/>
                <a:cs typeface="Arial" panose="020B0604020202020204" pitchFamily="34" charset="0"/>
              </a:defRPr>
            </a:lvl3pPr>
            <a:lvl4pPr marL="855478" marR="0" indent="-181679"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4pPr>
            <a:lvl5pPr marL="1100656" marR="0" indent="-178152" algn="l" defTabSz="761992" rtl="0" eaLnBrk="1" fontAlgn="auto" latinLnBrk="0" hangingPunct="1">
              <a:lnSpc>
                <a:spcPct val="100000"/>
              </a:lnSpc>
              <a:spcBef>
                <a:spcPts val="333"/>
              </a:spcBef>
              <a:spcAft>
                <a:spcPts val="0"/>
              </a:spcAft>
              <a:buClr>
                <a:srgbClr val="FF5004"/>
              </a:buClr>
              <a:buSzTx/>
              <a:buFont typeface="Arial" panose="020B0604020202020204" pitchFamily="34" charset="0"/>
              <a:buChar char="•"/>
              <a:tabLst/>
              <a:defRPr sz="1333" kern="1200">
                <a:solidFill>
                  <a:srgbClr val="1D3649"/>
                </a:solidFill>
                <a:latin typeface="Arial" panose="020B0604020202020204" pitchFamily="34" charset="0"/>
                <a:ea typeface="+mn-ea"/>
                <a:cs typeface="Arial" panose="020B0604020202020204" pitchFamily="34" charset="0"/>
              </a:defRPr>
            </a:lvl5pPr>
            <a:lvl6pPr marL="2095479"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75"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471"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468" indent="-190498" algn="l" defTabSz="761992"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lvl="0"/>
            <a:r>
              <a:rPr lang="en-US" sz="2400" dirty="0">
                <a:latin typeface="Arial" charset="0"/>
                <a:cs typeface="Arial" charset="0"/>
              </a:rPr>
              <a:t>Requesting/Kerberoasting SPN’s blends in as regular traffic.</a:t>
            </a:r>
          </a:p>
          <a:p>
            <a:pPr marL="0" indent="0">
              <a:buNone/>
            </a:pPr>
            <a:r>
              <a:rPr lang="en-US" sz="1800" dirty="0">
                <a:latin typeface="Courier New" panose="02070309020205020404" pitchFamily="49" charset="0"/>
                <a:cs typeface="Courier New" panose="02070309020205020404" pitchFamily="49" charset="0"/>
              </a:rPr>
              <a:t>Get-</a:t>
            </a:r>
            <a:r>
              <a:rPr lang="en-US" sz="1800" dirty="0" err="1">
                <a:latin typeface="Courier New" panose="02070309020205020404" pitchFamily="49" charset="0"/>
                <a:cs typeface="Courier New" panose="02070309020205020404" pitchFamily="49" charset="0"/>
              </a:rPr>
              <a:t>NetComputer</a:t>
            </a:r>
            <a:r>
              <a:rPr lang="en-US" sz="1800" dirty="0">
                <a:latin typeface="Courier New" panose="02070309020205020404" pitchFamily="49" charset="0"/>
                <a:cs typeface="Courier New" panose="02070309020205020404" pitchFamily="49" charset="0"/>
              </a:rPr>
              <a:t> -SPN </a:t>
            </a:r>
            <a:r>
              <a:rPr lang="en-US" sz="1800" dirty="0" err="1">
                <a:latin typeface="Courier New" panose="02070309020205020404" pitchFamily="49" charset="0"/>
                <a:cs typeface="Courier New" panose="02070309020205020404" pitchFamily="49" charset="0"/>
              </a:rPr>
              <a:t>mssql</a:t>
            </a:r>
            <a:r>
              <a:rPr lang="en-US" sz="1800" dirty="0">
                <a:latin typeface="Courier New" panose="02070309020205020404" pitchFamily="49" charset="0"/>
                <a:cs typeface="Courier New" panose="02070309020205020404" pitchFamily="49" charset="0"/>
              </a:rPr>
              <a:t>*</a:t>
            </a:r>
          </a:p>
          <a:p>
            <a:pPr marL="0" indent="0">
              <a:spcBef>
                <a:spcPts val="1400"/>
              </a:spcBef>
              <a:buNone/>
            </a:pP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Get-</a:t>
            </a:r>
            <a:r>
              <a:rPr lang="en-US" sz="1800" dirty="0" err="1">
                <a:latin typeface="Courier New" panose="02070309020205020404" pitchFamily="49" charset="0"/>
                <a:cs typeface="Courier New" panose="02070309020205020404" pitchFamily="49" charset="0"/>
              </a:rPr>
              <a:t>NetUser</a:t>
            </a:r>
            <a:r>
              <a:rPr lang="en-US" sz="1800" dirty="0">
                <a:latin typeface="Courier New" panose="02070309020205020404" pitchFamily="49" charset="0"/>
                <a:cs typeface="Courier New" panose="02070309020205020404" pitchFamily="49" charset="0"/>
              </a:rPr>
              <a:t> -SPN | Get-</a:t>
            </a:r>
            <a:r>
              <a:rPr lang="en-US" sz="1800" dirty="0" err="1">
                <a:latin typeface="Courier New" panose="02070309020205020404" pitchFamily="49" charset="0"/>
                <a:cs typeface="Courier New" panose="02070309020205020404" pitchFamily="49" charset="0"/>
              </a:rPr>
              <a:t>SPNTicket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OutputFormat</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Hashcat</a:t>
            </a:r>
            <a:endParaRPr lang="en-US" sz="2000" dirty="0"/>
          </a:p>
        </p:txBody>
      </p:sp>
      <p:pic>
        <p:nvPicPr>
          <p:cNvPr id="17" name="Picture 16">
            <a:extLst>
              <a:ext uri="{FF2B5EF4-FFF2-40B4-BE49-F238E27FC236}">
                <a16:creationId xmlns:a16="http://schemas.microsoft.com/office/drawing/2014/main" id="{7DE480C4-E5D3-4A5F-A8DD-E18E8FB8BA15}"/>
              </a:ext>
            </a:extLst>
          </p:cNvPr>
          <p:cNvPicPr>
            <a:picLocks noChangeAspect="1"/>
          </p:cNvPicPr>
          <p:nvPr/>
        </p:nvPicPr>
        <p:blipFill>
          <a:blip r:embed="rId5"/>
          <a:stretch>
            <a:fillRect/>
          </a:stretch>
        </p:blipFill>
        <p:spPr>
          <a:xfrm>
            <a:off x="504743" y="2521755"/>
            <a:ext cx="8086725" cy="514350"/>
          </a:xfrm>
          <a:prstGeom prst="rect">
            <a:avLst/>
          </a:prstGeom>
        </p:spPr>
      </p:pic>
      <p:pic>
        <p:nvPicPr>
          <p:cNvPr id="18" name="Picture 17">
            <a:extLst>
              <a:ext uri="{FF2B5EF4-FFF2-40B4-BE49-F238E27FC236}">
                <a16:creationId xmlns:a16="http://schemas.microsoft.com/office/drawing/2014/main" id="{435D173C-D75E-43B0-8625-A02E3F1A700F}"/>
              </a:ext>
            </a:extLst>
          </p:cNvPr>
          <p:cNvPicPr>
            <a:picLocks noChangeAspect="1"/>
          </p:cNvPicPr>
          <p:nvPr/>
        </p:nvPicPr>
        <p:blipFill>
          <a:blip r:embed="rId6"/>
          <a:stretch>
            <a:fillRect/>
          </a:stretch>
        </p:blipFill>
        <p:spPr>
          <a:xfrm>
            <a:off x="504743" y="1787153"/>
            <a:ext cx="8001000" cy="390525"/>
          </a:xfrm>
          <a:prstGeom prst="rect">
            <a:avLst/>
          </a:prstGeom>
        </p:spPr>
      </p:pic>
    </p:spTree>
    <p:extLst>
      <p:ext uri="{BB962C8B-B14F-4D97-AF65-F5344CB8AC3E}">
        <p14:creationId xmlns:p14="http://schemas.microsoft.com/office/powerpoint/2010/main" val="80512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6674-10F3-430D-A764-25F091C82755}"/>
              </a:ext>
            </a:extLst>
          </p:cNvPr>
          <p:cNvSpPr>
            <a:spLocks noGrp="1"/>
          </p:cNvSpPr>
          <p:nvPr>
            <p:ph type="title"/>
          </p:nvPr>
        </p:nvSpPr>
        <p:spPr/>
        <p:txBody>
          <a:bodyPr>
            <a:normAutofit/>
          </a:bodyPr>
          <a:lstStyle/>
          <a:p>
            <a:r>
              <a:rPr lang="en-US" b="1" dirty="0"/>
              <a:t>Release 3 (October 17</a:t>
            </a:r>
            <a:r>
              <a:rPr lang="en-US" b="1" baseline="30000" dirty="0"/>
              <a:t>th</a:t>
            </a:r>
            <a:r>
              <a:rPr lang="en-US" b="1" dirty="0"/>
              <a:t>)</a:t>
            </a:r>
          </a:p>
        </p:txBody>
      </p:sp>
      <p:sp>
        <p:nvSpPr>
          <p:cNvPr id="3" name="Content Placeholder 2">
            <a:extLst>
              <a:ext uri="{FF2B5EF4-FFF2-40B4-BE49-F238E27FC236}">
                <a16:creationId xmlns:a16="http://schemas.microsoft.com/office/drawing/2014/main" id="{178FA431-5577-4471-8184-102CEA7AB19C}"/>
              </a:ext>
            </a:extLst>
          </p:cNvPr>
          <p:cNvSpPr>
            <a:spLocks noGrp="1"/>
          </p:cNvSpPr>
          <p:nvPr>
            <p:ph sz="quarter" idx="14"/>
          </p:nvPr>
        </p:nvSpPr>
        <p:spPr>
          <a:xfrm>
            <a:off x="508000" y="803671"/>
            <a:ext cx="6578600" cy="4225529"/>
          </a:xfrm>
        </p:spPr>
        <p:txBody>
          <a:bodyPr>
            <a:normAutofit/>
          </a:bodyPr>
          <a:lstStyle/>
          <a:p>
            <a:pPr marL="0" indent="0">
              <a:buNone/>
            </a:pPr>
            <a:r>
              <a:rPr lang="en-US" sz="2000" dirty="0"/>
              <a:t>Defender “brand” expanded to include:</a:t>
            </a:r>
          </a:p>
          <a:p>
            <a:r>
              <a:rPr lang="en-US" sz="2000" i="1" dirty="0"/>
              <a:t>Windows Defender </a:t>
            </a:r>
            <a:r>
              <a:rPr lang="en-US" sz="2000" dirty="0"/>
              <a:t>Antivirus</a:t>
            </a:r>
          </a:p>
          <a:p>
            <a:r>
              <a:rPr lang="en-US" sz="2000" i="1" dirty="0"/>
              <a:t>Windows Defender </a:t>
            </a:r>
            <a:r>
              <a:rPr lang="en-US" sz="2000" dirty="0"/>
              <a:t>Advanced Threat Protection </a:t>
            </a:r>
          </a:p>
          <a:p>
            <a:r>
              <a:rPr lang="en-US" sz="2000" i="1" dirty="0"/>
              <a:t>Windows Defender.... </a:t>
            </a:r>
            <a:r>
              <a:rPr lang="en-US" sz="2000" b="1" dirty="0"/>
              <a:t>Exploit Guard </a:t>
            </a:r>
          </a:p>
          <a:p>
            <a:r>
              <a:rPr lang="en-US" sz="2000" i="1" dirty="0"/>
              <a:t>... </a:t>
            </a:r>
            <a:r>
              <a:rPr lang="en-US" sz="2000" b="1" dirty="0"/>
              <a:t>Application Guard </a:t>
            </a:r>
          </a:p>
          <a:p>
            <a:r>
              <a:rPr lang="en-US" sz="2000" i="1" dirty="0"/>
              <a:t>... </a:t>
            </a:r>
            <a:r>
              <a:rPr lang="en-US" sz="2000" b="1" dirty="0"/>
              <a:t>Device Guard </a:t>
            </a:r>
          </a:p>
          <a:p>
            <a:r>
              <a:rPr lang="en-US" sz="2000" i="1" dirty="0"/>
              <a:t>... </a:t>
            </a:r>
            <a:r>
              <a:rPr lang="en-US" sz="2000" b="1" dirty="0"/>
              <a:t>Credential Guard </a:t>
            </a:r>
          </a:p>
          <a:p>
            <a:r>
              <a:rPr lang="en-US" sz="2000" dirty="0"/>
              <a:t>More OS</a:t>
            </a:r>
          </a:p>
          <a:p>
            <a:pPr marL="0" indent="0">
              <a:buNone/>
            </a:pPr>
            <a:endParaRPr lang="en-US" sz="2000" dirty="0"/>
          </a:p>
        </p:txBody>
      </p:sp>
      <p:sp>
        <p:nvSpPr>
          <p:cNvPr id="5" name="Rectangle 4">
            <a:extLst>
              <a:ext uri="{FF2B5EF4-FFF2-40B4-BE49-F238E27FC236}">
                <a16:creationId xmlns:a16="http://schemas.microsoft.com/office/drawing/2014/main" id="{E04BFCFE-8E8E-4179-BC10-DA16E3A1735F}"/>
              </a:ext>
            </a:extLst>
          </p:cNvPr>
          <p:cNvSpPr/>
          <p:nvPr/>
        </p:nvSpPr>
        <p:spPr>
          <a:xfrm>
            <a:off x="0" y="5213745"/>
            <a:ext cx="8869028" cy="246221"/>
          </a:xfrm>
          <a:prstGeom prst="rect">
            <a:avLst/>
          </a:prstGeom>
        </p:spPr>
        <p:txBody>
          <a:bodyPr wrap="square">
            <a:spAutoFit/>
          </a:bodyPr>
          <a:lstStyle/>
          <a:p>
            <a:pPr marL="271636" lvl="1"/>
            <a:r>
              <a:rPr lang="en-US" sz="1000" dirty="0"/>
              <a:t>Source: </a:t>
            </a:r>
            <a:r>
              <a:rPr lang="en-US" sz="1000" dirty="0">
                <a:hlinkClick r:id="rId3"/>
              </a:rPr>
              <a:t>https://blogs.windows.com/business/2017/06/27/announcing-end-end-security-features-windows-10/</a:t>
            </a:r>
            <a:r>
              <a:rPr lang="en-US" sz="1000" dirty="0"/>
              <a:t> </a:t>
            </a:r>
          </a:p>
        </p:txBody>
      </p:sp>
    </p:spTree>
    <p:extLst>
      <p:ext uri="{BB962C8B-B14F-4D97-AF65-F5344CB8AC3E}">
        <p14:creationId xmlns:p14="http://schemas.microsoft.com/office/powerpoint/2010/main" val="280890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E1222-243D-4153-92E0-0B09C2E2BE04}"/>
              </a:ext>
            </a:extLst>
          </p:cNvPr>
          <p:cNvSpPr>
            <a:spLocks noGrp="1"/>
          </p:cNvSpPr>
          <p:nvPr>
            <p:ph type="title"/>
          </p:nvPr>
        </p:nvSpPr>
        <p:spPr/>
        <p:txBody>
          <a:bodyPr/>
          <a:lstStyle/>
          <a:p>
            <a:r>
              <a:rPr lang="en-US" b="1" dirty="0"/>
              <a:t>Not Detected: Silver Tickets</a:t>
            </a:r>
          </a:p>
        </p:txBody>
      </p:sp>
      <p:sp>
        <p:nvSpPr>
          <p:cNvPr id="3" name="Content Placeholder 2">
            <a:extLst>
              <a:ext uri="{FF2B5EF4-FFF2-40B4-BE49-F238E27FC236}">
                <a16:creationId xmlns:a16="http://schemas.microsoft.com/office/drawing/2014/main" id="{8F356791-9356-4942-BFDC-939E24BD153D}"/>
              </a:ext>
            </a:extLst>
          </p:cNvPr>
          <p:cNvSpPr>
            <a:spLocks noGrp="1"/>
          </p:cNvSpPr>
          <p:nvPr>
            <p:ph sz="quarter" idx="14"/>
          </p:nvPr>
        </p:nvSpPr>
        <p:spPr>
          <a:xfrm>
            <a:off x="508000" y="914400"/>
            <a:ext cx="9142947" cy="4095750"/>
          </a:xfrm>
        </p:spPr>
        <p:txBody>
          <a:bodyPr>
            <a:noAutofit/>
          </a:bodyPr>
          <a:lstStyle/>
          <a:p>
            <a:pPr lvl="0"/>
            <a:r>
              <a:rPr lang="en-US" sz="2400" dirty="0">
                <a:latin typeface="Arial" charset="0"/>
                <a:cs typeface="Arial" charset="0"/>
              </a:rPr>
              <a:t>While a Golden ticket is a forged TGT valid for gaining access to any Kerberos service, the silver ticket is a forged TGS. </a:t>
            </a:r>
          </a:p>
          <a:p>
            <a:pPr marL="0" indent="0">
              <a:buNone/>
            </a:pPr>
            <a:endParaRPr lang="en-US" sz="2400" dirty="0"/>
          </a:p>
          <a:p>
            <a:r>
              <a:rPr lang="en-US" sz="2400" dirty="0">
                <a:solidFill>
                  <a:schemeClr val="tx1"/>
                </a:solidFill>
                <a:latin typeface="Arial" charset="0"/>
                <a:cs typeface="Arial" charset="0"/>
              </a:rPr>
              <a:t>TGS is forged, so no associated TGT, meaning the DC is never contacted.</a:t>
            </a:r>
          </a:p>
          <a:p>
            <a:pPr marL="0" indent="0">
              <a:buNone/>
            </a:pPr>
            <a:endParaRPr lang="en-US" sz="2400" dirty="0">
              <a:solidFill>
                <a:schemeClr val="tx1"/>
              </a:solidFill>
              <a:latin typeface="Arial" charset="0"/>
              <a:cs typeface="Arial" charset="0"/>
            </a:endParaRPr>
          </a:p>
          <a:p>
            <a:r>
              <a:rPr lang="en-US" sz="2400" dirty="0">
                <a:solidFill>
                  <a:schemeClr val="tx1"/>
                </a:solidFill>
                <a:latin typeface="Arial" charset="0"/>
                <a:cs typeface="Arial" charset="0"/>
              </a:rPr>
              <a:t>Any event logs are on the targeted server.</a:t>
            </a:r>
          </a:p>
          <a:p>
            <a:pPr marL="0" indent="0">
              <a:buNone/>
            </a:pPr>
            <a:endParaRPr lang="en-US" sz="2400" dirty="0"/>
          </a:p>
          <a:p>
            <a:pPr marL="0" indent="0">
              <a:buNone/>
            </a:pPr>
            <a:r>
              <a:rPr lang="en-US" sz="2000" dirty="0"/>
              <a:t>Source: Sean Metcalf- </a:t>
            </a:r>
            <a:r>
              <a:rPr lang="en-US" sz="2000" dirty="0">
                <a:hlinkClick r:id="rId3"/>
              </a:rPr>
              <a:t>https://adsecurity.org/?p=2011</a:t>
            </a:r>
            <a:r>
              <a:rPr lang="en-US" sz="2000" dirty="0"/>
              <a:t> </a:t>
            </a:r>
          </a:p>
        </p:txBody>
      </p:sp>
    </p:spTree>
    <p:extLst>
      <p:ext uri="{BB962C8B-B14F-4D97-AF65-F5344CB8AC3E}">
        <p14:creationId xmlns:p14="http://schemas.microsoft.com/office/powerpoint/2010/main" val="26170276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D2569-FBE1-456F-BB9C-D0E115AEE226}"/>
              </a:ext>
            </a:extLst>
          </p:cNvPr>
          <p:cNvSpPr>
            <a:spLocks noGrp="1"/>
          </p:cNvSpPr>
          <p:nvPr>
            <p:ph type="title"/>
          </p:nvPr>
        </p:nvSpPr>
        <p:spPr/>
        <p:txBody>
          <a:bodyPr/>
          <a:lstStyle/>
          <a:p>
            <a:r>
              <a:rPr lang="en-US" b="1" dirty="0">
                <a:solidFill>
                  <a:srgbClr val="FF0000"/>
                </a:solidFill>
              </a:rPr>
              <a:t>Detected: </a:t>
            </a:r>
            <a:r>
              <a:rPr lang="en-US" b="1" dirty="0"/>
              <a:t>Modification of Sensitive Groups</a:t>
            </a:r>
          </a:p>
        </p:txBody>
      </p:sp>
      <p:sp>
        <p:nvSpPr>
          <p:cNvPr id="3" name="Content Placeholder 2">
            <a:extLst>
              <a:ext uri="{FF2B5EF4-FFF2-40B4-BE49-F238E27FC236}">
                <a16:creationId xmlns:a16="http://schemas.microsoft.com/office/drawing/2014/main" id="{8A716275-0A62-4393-8106-79F2D8C7DF5E}"/>
              </a:ext>
            </a:extLst>
          </p:cNvPr>
          <p:cNvSpPr>
            <a:spLocks noGrp="1"/>
          </p:cNvSpPr>
          <p:nvPr>
            <p:ph sz="quarter" idx="14"/>
          </p:nvPr>
        </p:nvSpPr>
        <p:spPr>
          <a:xfrm>
            <a:off x="508000" y="1206230"/>
            <a:ext cx="9144000" cy="3822970"/>
          </a:xfrm>
        </p:spPr>
        <p:txBody>
          <a:bodyPr numCol="3">
            <a:normAutofit/>
          </a:bodyPr>
          <a:lstStyle/>
          <a:p>
            <a:r>
              <a:rPr lang="en-US" sz="2000" dirty="0"/>
              <a:t>Enterprise Read Only Domain Controllers</a:t>
            </a:r>
          </a:p>
          <a:p>
            <a:r>
              <a:rPr lang="en-US" sz="2000" dirty="0"/>
              <a:t>Domain Admins</a:t>
            </a:r>
          </a:p>
          <a:p>
            <a:r>
              <a:rPr lang="en-US" sz="2000" dirty="0"/>
              <a:t>Domain Controllers</a:t>
            </a:r>
          </a:p>
          <a:p>
            <a:r>
              <a:rPr lang="en-US" sz="2000" dirty="0"/>
              <a:t>Schema Admins,</a:t>
            </a:r>
          </a:p>
          <a:p>
            <a:r>
              <a:rPr lang="en-US" sz="2000" dirty="0"/>
              <a:t>Enterprise Admins</a:t>
            </a:r>
          </a:p>
          <a:p>
            <a:r>
              <a:rPr lang="en-US" sz="2000" dirty="0"/>
              <a:t>Group Policy Creator Owners</a:t>
            </a:r>
          </a:p>
          <a:p>
            <a:r>
              <a:rPr lang="en-US" sz="2000" dirty="0"/>
              <a:t>Read Only Domain Controllers</a:t>
            </a:r>
          </a:p>
          <a:p>
            <a:r>
              <a:rPr lang="en-US" sz="2000" dirty="0"/>
              <a:t>Administrators</a:t>
            </a:r>
          </a:p>
          <a:p>
            <a:r>
              <a:rPr lang="en-US" sz="2000" dirty="0"/>
              <a:t>Power Users</a:t>
            </a:r>
          </a:p>
          <a:p>
            <a:r>
              <a:rPr lang="en-US" sz="2000" dirty="0"/>
              <a:t>Account Operators</a:t>
            </a:r>
          </a:p>
          <a:p>
            <a:r>
              <a:rPr lang="en-US" sz="2000" dirty="0"/>
              <a:t>Server Operators</a:t>
            </a:r>
          </a:p>
          <a:p>
            <a:r>
              <a:rPr lang="en-US" sz="2000" dirty="0"/>
              <a:t>Print Operators,</a:t>
            </a:r>
          </a:p>
          <a:p>
            <a:r>
              <a:rPr lang="en-US" sz="2000" dirty="0"/>
              <a:t>Backup Operators,</a:t>
            </a:r>
          </a:p>
          <a:p>
            <a:r>
              <a:rPr lang="en-US" sz="2000" dirty="0"/>
              <a:t>Replicators</a:t>
            </a:r>
          </a:p>
          <a:p>
            <a:r>
              <a:rPr lang="en-US" sz="2000" dirty="0"/>
              <a:t>Remote Desktop Users </a:t>
            </a:r>
            <a:r>
              <a:rPr lang="en-US" sz="2000" i="1" dirty="0"/>
              <a:t>(for DCs)</a:t>
            </a:r>
          </a:p>
          <a:p>
            <a:r>
              <a:rPr lang="en-US" sz="2000" dirty="0"/>
              <a:t>Network Configuration Operators</a:t>
            </a:r>
          </a:p>
          <a:p>
            <a:r>
              <a:rPr lang="en-US" sz="2000" dirty="0"/>
              <a:t>Incoming Forest Trust Builders</a:t>
            </a:r>
          </a:p>
          <a:p>
            <a:r>
              <a:rPr lang="en-US" sz="2000" dirty="0"/>
              <a:t>DNS Admins</a:t>
            </a:r>
          </a:p>
          <a:p>
            <a:endParaRPr lang="en-US" dirty="0"/>
          </a:p>
        </p:txBody>
      </p:sp>
    </p:spTree>
    <p:extLst>
      <p:ext uri="{BB962C8B-B14F-4D97-AF65-F5344CB8AC3E}">
        <p14:creationId xmlns:p14="http://schemas.microsoft.com/office/powerpoint/2010/main" val="7283121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889B-FA90-48B8-BBC3-EFB469CE50D9}"/>
              </a:ext>
            </a:extLst>
          </p:cNvPr>
          <p:cNvSpPr>
            <a:spLocks noGrp="1"/>
          </p:cNvSpPr>
          <p:nvPr>
            <p:ph type="title"/>
          </p:nvPr>
        </p:nvSpPr>
        <p:spPr/>
        <p:txBody>
          <a:bodyPr>
            <a:normAutofit/>
          </a:bodyPr>
          <a:lstStyle/>
          <a:p>
            <a:r>
              <a:rPr lang="en-US" b="1" dirty="0"/>
              <a:t>Not Detected: Enumerating AD Access Control Entries </a:t>
            </a:r>
          </a:p>
        </p:txBody>
      </p:sp>
      <p:sp>
        <p:nvSpPr>
          <p:cNvPr id="8" name="Rectangle 7">
            <a:extLst>
              <a:ext uri="{FF2B5EF4-FFF2-40B4-BE49-F238E27FC236}">
                <a16:creationId xmlns:a16="http://schemas.microsoft.com/office/drawing/2014/main" id="{AEB210B7-E999-405E-B7D5-54F016D172AB}"/>
              </a:ext>
            </a:extLst>
          </p:cNvPr>
          <p:cNvSpPr/>
          <p:nvPr/>
        </p:nvSpPr>
        <p:spPr>
          <a:xfrm>
            <a:off x="411550" y="759104"/>
            <a:ext cx="9748449" cy="3580467"/>
          </a:xfrm>
          <a:prstGeom prst="rect">
            <a:avLst/>
          </a:prstGeom>
        </p:spPr>
        <p:txBody>
          <a:bodyPr wrap="square">
            <a:spAutoFit/>
          </a:bodyPr>
          <a:lstStyle/>
          <a:p>
            <a:pPr defTabSz="1015990" eaLnBrk="0" hangingPunct="0">
              <a:spcBef>
                <a:spcPts val="333"/>
              </a:spcBef>
              <a:spcAft>
                <a:spcPts val="0"/>
              </a:spcAft>
            </a:pPr>
            <a:r>
              <a:rPr lang="en-US" altLang="en-US" sz="2000" dirty="0"/>
              <a:t>Selectively enumerating Active Directory object Access Control Entries (ACEs)/Discretionary Access Control Lists (DACLs)</a:t>
            </a:r>
            <a:br>
              <a:rPr lang="en-US" altLang="en-US" sz="2000" dirty="0"/>
            </a:br>
            <a:br>
              <a:rPr lang="en-US" altLang="en-US" sz="2000" dirty="0"/>
            </a:br>
            <a:r>
              <a:rPr lang="en-US" altLang="en-US" sz="2000" dirty="0">
                <a:latin typeface="Courier New" panose="02070309020205020404" pitchFamily="49" charset="0"/>
                <a:cs typeface="Courier New" panose="02070309020205020404" pitchFamily="49" charset="0"/>
              </a:rPr>
              <a:t>Invoke-</a:t>
            </a:r>
            <a:r>
              <a:rPr lang="en-US" altLang="en-US" sz="2000" dirty="0" err="1">
                <a:latin typeface="Courier New" panose="02070309020205020404" pitchFamily="49" charset="0"/>
                <a:cs typeface="Courier New" panose="02070309020205020404" pitchFamily="49" charset="0"/>
              </a:rPr>
              <a:t>BloodHound</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CollectionMethod</a:t>
            </a:r>
            <a:r>
              <a:rPr lang="en-US" altLang="en-US" sz="2000" dirty="0">
                <a:latin typeface="Courier New" panose="02070309020205020404" pitchFamily="49" charset="0"/>
                <a:cs typeface="Courier New" panose="02070309020205020404" pitchFamily="49" charset="0"/>
              </a:rPr>
              <a:t> ACL –</a:t>
            </a:r>
            <a:r>
              <a:rPr lang="en-US" altLang="en-US" sz="2000" dirty="0" err="1">
                <a:latin typeface="Courier New" panose="02070309020205020404" pitchFamily="49" charset="0"/>
                <a:cs typeface="Courier New" panose="02070309020205020404" pitchFamily="49" charset="0"/>
              </a:rPr>
              <a:t>ExcludeDC</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defTabSz="1015990" eaLnBrk="0" hangingPunct="0">
              <a:spcBef>
                <a:spcPts val="0"/>
              </a:spcBef>
              <a:spcAft>
                <a:spcPts val="200"/>
              </a:spcAft>
            </a:pPr>
            <a:endParaRPr lang="en-US" altLang="en-US" sz="2000" b="1" dirty="0">
              <a:latin typeface="Courier New" panose="02070309020205020404" pitchFamily="49" charset="0"/>
              <a:cs typeface="Courier New" panose="02070309020205020404" pitchFamily="49" charset="0"/>
            </a:endParaRPr>
          </a:p>
          <a:p>
            <a:pPr defTabSz="1015990" eaLnBrk="0" hangingPunct="0">
              <a:spcBef>
                <a:spcPts val="0"/>
              </a:spcBef>
              <a:spcAft>
                <a:spcPts val="200"/>
              </a:spcAft>
            </a:pPr>
            <a:endParaRPr lang="en-US" altLang="en-US" sz="2000" b="1" dirty="0">
              <a:latin typeface="Courier New" panose="02070309020205020404" pitchFamily="49" charset="0"/>
              <a:cs typeface="Courier New" panose="02070309020205020404" pitchFamily="49" charset="0"/>
            </a:endParaRPr>
          </a:p>
          <a:p>
            <a:pPr defTabSz="1015990" eaLnBrk="0" hangingPunct="0">
              <a:spcBef>
                <a:spcPts val="0"/>
              </a:spcBef>
              <a:spcAft>
                <a:spcPts val="200"/>
              </a:spcAft>
            </a:pPr>
            <a:endParaRPr lang="en-US" altLang="en-US" sz="2000" b="1" dirty="0">
              <a:latin typeface="Courier New" panose="02070309020205020404" pitchFamily="49" charset="0"/>
              <a:cs typeface="Courier New" panose="02070309020205020404" pitchFamily="49" charset="0"/>
            </a:endParaRPr>
          </a:p>
          <a:p>
            <a:pPr defTabSz="1015990" eaLnBrk="0" hangingPunct="0">
              <a:spcBef>
                <a:spcPts val="0"/>
              </a:spcBef>
              <a:spcAft>
                <a:spcPts val="200"/>
              </a:spcAft>
            </a:pPr>
            <a:endParaRPr lang="en-US" altLang="en-US" sz="2000" b="1" dirty="0">
              <a:latin typeface="Courier New" panose="02070309020205020404" pitchFamily="49" charset="0"/>
              <a:cs typeface="Courier New" panose="02070309020205020404" pitchFamily="49" charset="0"/>
            </a:endParaRPr>
          </a:p>
          <a:p>
            <a:pPr defTabSz="1015990" eaLnBrk="0" hangingPunct="0">
              <a:spcBef>
                <a:spcPts val="0"/>
              </a:spcBef>
              <a:spcAft>
                <a:spcPts val="200"/>
              </a:spcAft>
            </a:pPr>
            <a:br>
              <a:rPr lang="en-US" altLang="en-US" sz="2000" b="1"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p:txBody>
      </p:sp>
      <p:sp>
        <p:nvSpPr>
          <p:cNvPr id="17" name="Rectangle 16">
            <a:extLst>
              <a:ext uri="{FF2B5EF4-FFF2-40B4-BE49-F238E27FC236}">
                <a16:creationId xmlns:a16="http://schemas.microsoft.com/office/drawing/2014/main" id="{88F08628-5B79-4B9F-B4A5-52A11E9878F0}"/>
              </a:ext>
            </a:extLst>
          </p:cNvPr>
          <p:cNvSpPr/>
          <p:nvPr/>
        </p:nvSpPr>
        <p:spPr>
          <a:xfrm>
            <a:off x="6673980" y="5166602"/>
            <a:ext cx="3486019" cy="338554"/>
          </a:xfrm>
          <a:prstGeom prst="rect">
            <a:avLst/>
          </a:prstGeom>
        </p:spPr>
        <p:txBody>
          <a:bodyPr wrap="none">
            <a:spAutoFit/>
          </a:bodyPr>
          <a:lstStyle/>
          <a:p>
            <a:r>
              <a:rPr lang="en-US" sz="1600" i="1" dirty="0">
                <a:solidFill>
                  <a:srgbClr val="1D3649"/>
                </a:solidFill>
                <a:ea typeface="+mn-ea"/>
                <a:cs typeface="Arial" panose="020B0604020202020204" pitchFamily="34" charset="0"/>
              </a:rPr>
              <a:t>More info: https://wald0.com/?p=112</a:t>
            </a:r>
          </a:p>
        </p:txBody>
      </p:sp>
      <p:pic>
        <p:nvPicPr>
          <p:cNvPr id="6" name="Picture 5">
            <a:extLst>
              <a:ext uri="{FF2B5EF4-FFF2-40B4-BE49-F238E27FC236}">
                <a16:creationId xmlns:a16="http://schemas.microsoft.com/office/drawing/2014/main" id="{81FFB6C9-8638-4B7F-9D00-49759ED7F7D5}"/>
              </a:ext>
            </a:extLst>
          </p:cNvPr>
          <p:cNvPicPr>
            <a:picLocks noChangeAspect="1"/>
          </p:cNvPicPr>
          <p:nvPr/>
        </p:nvPicPr>
        <p:blipFill>
          <a:blip r:embed="rId3"/>
          <a:stretch>
            <a:fillRect/>
          </a:stretch>
        </p:blipFill>
        <p:spPr>
          <a:xfrm>
            <a:off x="504744" y="2352787"/>
            <a:ext cx="8924925" cy="1600200"/>
          </a:xfrm>
          <a:prstGeom prst="rect">
            <a:avLst/>
          </a:prstGeom>
        </p:spPr>
      </p:pic>
    </p:spTree>
    <p:extLst>
      <p:ext uri="{BB962C8B-B14F-4D97-AF65-F5344CB8AC3E}">
        <p14:creationId xmlns:p14="http://schemas.microsoft.com/office/powerpoint/2010/main" val="1337706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6889B-FA90-48B8-BBC3-EFB469CE50D9}"/>
              </a:ext>
            </a:extLst>
          </p:cNvPr>
          <p:cNvSpPr>
            <a:spLocks noGrp="1"/>
          </p:cNvSpPr>
          <p:nvPr>
            <p:ph type="title"/>
          </p:nvPr>
        </p:nvSpPr>
        <p:spPr/>
        <p:txBody>
          <a:bodyPr>
            <a:normAutofit/>
          </a:bodyPr>
          <a:lstStyle/>
          <a:p>
            <a:r>
              <a:rPr lang="en-US" b="1" dirty="0"/>
              <a:t>Not Detected: Escalation via </a:t>
            </a:r>
            <a:r>
              <a:rPr lang="en-US" b="1" i="1" u="sng" dirty="0"/>
              <a:t>Selective</a:t>
            </a:r>
            <a:r>
              <a:rPr lang="en-US" b="1" dirty="0"/>
              <a:t> AD ACL Abuse</a:t>
            </a:r>
          </a:p>
        </p:txBody>
      </p:sp>
      <p:sp>
        <p:nvSpPr>
          <p:cNvPr id="8" name="Rectangle 7">
            <a:extLst>
              <a:ext uri="{FF2B5EF4-FFF2-40B4-BE49-F238E27FC236}">
                <a16:creationId xmlns:a16="http://schemas.microsoft.com/office/drawing/2014/main" id="{AEB210B7-E999-405E-B7D5-54F016D172AB}"/>
              </a:ext>
            </a:extLst>
          </p:cNvPr>
          <p:cNvSpPr/>
          <p:nvPr/>
        </p:nvSpPr>
        <p:spPr>
          <a:xfrm>
            <a:off x="411550" y="759104"/>
            <a:ext cx="9748449" cy="4503797"/>
          </a:xfrm>
          <a:prstGeom prst="rect">
            <a:avLst/>
          </a:prstGeom>
        </p:spPr>
        <p:txBody>
          <a:bodyPr wrap="square">
            <a:spAutoFit/>
          </a:bodyPr>
          <a:lstStyle/>
          <a:p>
            <a:pPr defTabSz="1015990" eaLnBrk="0" hangingPunct="0">
              <a:spcBef>
                <a:spcPts val="333"/>
              </a:spcBef>
              <a:spcAft>
                <a:spcPts val="0"/>
              </a:spcAft>
            </a:pPr>
            <a:r>
              <a:rPr lang="en-US" altLang="en-US" sz="2000" dirty="0"/>
              <a:t>Selectively targeting Active Directory object Access Control Entries (ACEs)/Discretionary Access Control Lists (DACLs)</a:t>
            </a:r>
            <a:br>
              <a:rPr lang="en-US" altLang="en-US" sz="2000" dirty="0"/>
            </a:br>
            <a:br>
              <a:rPr lang="en-US" altLang="en-US" sz="2000" dirty="0"/>
            </a:b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defTabSz="1015990" eaLnBrk="0" hangingPunct="0">
              <a:spcBef>
                <a:spcPts val="0"/>
              </a:spcBef>
              <a:spcAft>
                <a:spcPts val="200"/>
              </a:spcAft>
            </a:pPr>
            <a:endParaRPr lang="en-US" altLang="en-US" sz="2000" b="1" dirty="0">
              <a:latin typeface="Courier New" panose="02070309020205020404" pitchFamily="49" charset="0"/>
              <a:cs typeface="Courier New" panose="02070309020205020404" pitchFamily="49" charset="0"/>
            </a:endParaRPr>
          </a:p>
          <a:p>
            <a:pPr defTabSz="1015990" eaLnBrk="0" hangingPunct="0">
              <a:spcBef>
                <a:spcPts val="0"/>
              </a:spcBef>
              <a:spcAft>
                <a:spcPts val="200"/>
              </a:spcAft>
            </a:pPr>
            <a:endParaRPr lang="en-US" altLang="en-US" sz="2000" b="1" dirty="0">
              <a:latin typeface="Courier New" panose="02070309020205020404" pitchFamily="49" charset="0"/>
              <a:cs typeface="Courier New" panose="02070309020205020404" pitchFamily="49" charset="0"/>
            </a:endParaRPr>
          </a:p>
          <a:p>
            <a:pPr defTabSz="1015990" eaLnBrk="0" hangingPunct="0">
              <a:spcBef>
                <a:spcPts val="0"/>
              </a:spcBef>
              <a:spcAft>
                <a:spcPts val="200"/>
              </a:spcAft>
            </a:pPr>
            <a:endParaRPr lang="en-US" altLang="en-US" sz="2000" b="1" dirty="0">
              <a:latin typeface="Courier New" panose="02070309020205020404" pitchFamily="49" charset="0"/>
              <a:cs typeface="Courier New" panose="02070309020205020404" pitchFamily="49" charset="0"/>
            </a:endParaRPr>
          </a:p>
          <a:p>
            <a:pPr defTabSz="1015990" eaLnBrk="0" hangingPunct="0">
              <a:spcBef>
                <a:spcPts val="0"/>
              </a:spcBef>
              <a:spcAft>
                <a:spcPts val="200"/>
              </a:spcAft>
            </a:pPr>
            <a:endParaRPr lang="en-US" altLang="en-US" sz="2000" b="1" dirty="0">
              <a:latin typeface="Courier New" panose="02070309020205020404" pitchFamily="49" charset="0"/>
              <a:cs typeface="Courier New" panose="02070309020205020404" pitchFamily="49" charset="0"/>
            </a:endParaRPr>
          </a:p>
          <a:p>
            <a:pPr defTabSz="1015990" eaLnBrk="0" hangingPunct="0">
              <a:spcBef>
                <a:spcPts val="0"/>
              </a:spcBef>
              <a:spcAft>
                <a:spcPts val="200"/>
              </a:spcAft>
            </a:pPr>
            <a:r>
              <a:rPr lang="en-US" altLang="en-US" sz="2000" dirty="0">
                <a:latin typeface="Courier New" panose="02070309020205020404" pitchFamily="49" charset="0"/>
                <a:cs typeface="Courier New" panose="02070309020205020404" pitchFamily="49" charset="0"/>
              </a:rPr>
              <a:t>Add-</a:t>
            </a:r>
            <a:r>
              <a:rPr lang="en-US" altLang="en-US" sz="2000" dirty="0" err="1">
                <a:latin typeface="Courier New" panose="02070309020205020404" pitchFamily="49" charset="0"/>
                <a:cs typeface="Courier New" panose="02070309020205020404" pitchFamily="49" charset="0"/>
              </a:rPr>
              <a:t>DomainGroupMember</a:t>
            </a:r>
            <a:r>
              <a:rPr lang="en-US" altLang="en-US" sz="2000" dirty="0">
                <a:latin typeface="Courier New" panose="02070309020205020404" pitchFamily="49" charset="0"/>
                <a:cs typeface="Courier New" panose="02070309020205020404" pitchFamily="49" charset="0"/>
              </a:rPr>
              <a:t> -Identity </a:t>
            </a:r>
            <a:r>
              <a:rPr lang="en-US" altLang="en-US" sz="2000" b="1" dirty="0">
                <a:latin typeface="Courier New" panose="02070309020205020404" pitchFamily="49" charset="0"/>
                <a:cs typeface="Courier New" panose="02070309020205020404" pitchFamily="49" charset="0"/>
              </a:rPr>
              <a:t>sql01admins</a:t>
            </a:r>
            <a:r>
              <a:rPr lang="en-US" altLang="en-US" sz="2000" dirty="0">
                <a:latin typeface="Courier New" panose="02070309020205020404" pitchFamily="49" charset="0"/>
                <a:cs typeface="Courier New" panose="02070309020205020404" pitchFamily="49" charset="0"/>
              </a:rPr>
              <a:t> -Members </a:t>
            </a:r>
            <a:r>
              <a:rPr lang="en-US" altLang="en-US" sz="2000" dirty="0" err="1">
                <a:latin typeface="Courier New" panose="02070309020205020404" pitchFamily="49" charset="0"/>
                <a:cs typeface="Courier New" panose="02070309020205020404" pitchFamily="49" charset="0"/>
              </a:rPr>
              <a:t>edwardabbey</a:t>
            </a:r>
            <a:br>
              <a:rPr lang="en-US" altLang="en-US" sz="2000" dirty="0">
                <a:latin typeface="Courier New" panose="02070309020205020404" pitchFamily="49" charset="0"/>
                <a:cs typeface="Courier New" panose="02070309020205020404" pitchFamily="49" charset="0"/>
              </a:rPr>
            </a:br>
            <a:br>
              <a:rPr lang="en-US" altLang="en-US" sz="2000" dirty="0">
                <a:latin typeface="Courier New" panose="02070309020205020404" pitchFamily="49" charset="0"/>
                <a:cs typeface="Courier New" panose="02070309020205020404" pitchFamily="49" charset="0"/>
              </a:rPr>
            </a:br>
            <a:r>
              <a:rPr lang="en-US" altLang="en-US" sz="2000" dirty="0">
                <a:latin typeface="Courier New" panose="02070309020205020404" pitchFamily="49" charset="0"/>
                <a:cs typeface="Courier New" panose="02070309020205020404" pitchFamily="49" charset="0"/>
              </a:rPr>
              <a:t>Set-</a:t>
            </a:r>
            <a:r>
              <a:rPr lang="en-US" altLang="en-US" sz="2000" dirty="0" err="1">
                <a:latin typeface="Courier New" panose="02070309020205020404" pitchFamily="49" charset="0"/>
                <a:cs typeface="Courier New" panose="02070309020205020404" pitchFamily="49" charset="0"/>
              </a:rPr>
              <a:t>DomainUserPassword</a:t>
            </a:r>
            <a:r>
              <a:rPr lang="en-US" altLang="en-US" sz="2000" dirty="0">
                <a:latin typeface="Courier New" panose="02070309020205020404" pitchFamily="49" charset="0"/>
                <a:cs typeface="Courier New" panose="02070309020205020404" pitchFamily="49" charset="0"/>
              </a:rPr>
              <a:t> -Identity webservice -</a:t>
            </a:r>
            <a:r>
              <a:rPr lang="en-US" altLang="en-US" sz="2000" dirty="0" err="1">
                <a:latin typeface="Courier New" panose="02070309020205020404" pitchFamily="49" charset="0"/>
                <a:cs typeface="Courier New" panose="02070309020205020404" pitchFamily="49" charset="0"/>
              </a:rPr>
              <a:t>AccountPassword</a:t>
            </a:r>
            <a:r>
              <a:rPr lang="en-US" altLang="en-US" sz="2000" dirty="0">
                <a:latin typeface="Courier New" panose="02070309020205020404" pitchFamily="49" charset="0"/>
                <a:cs typeface="Courier New" panose="02070309020205020404" pitchFamily="49" charset="0"/>
              </a:rPr>
              <a:t> $Password</a:t>
            </a:r>
          </a:p>
        </p:txBody>
      </p:sp>
      <p:sp>
        <p:nvSpPr>
          <p:cNvPr id="17" name="Rectangle 16">
            <a:extLst>
              <a:ext uri="{FF2B5EF4-FFF2-40B4-BE49-F238E27FC236}">
                <a16:creationId xmlns:a16="http://schemas.microsoft.com/office/drawing/2014/main" id="{88F08628-5B79-4B9F-B4A5-52A11E9878F0}"/>
              </a:ext>
            </a:extLst>
          </p:cNvPr>
          <p:cNvSpPr/>
          <p:nvPr/>
        </p:nvSpPr>
        <p:spPr>
          <a:xfrm>
            <a:off x="6673980" y="5166602"/>
            <a:ext cx="3486019" cy="338554"/>
          </a:xfrm>
          <a:prstGeom prst="rect">
            <a:avLst/>
          </a:prstGeom>
        </p:spPr>
        <p:txBody>
          <a:bodyPr wrap="none">
            <a:spAutoFit/>
          </a:bodyPr>
          <a:lstStyle/>
          <a:p>
            <a:r>
              <a:rPr lang="en-US" sz="1600" i="1" dirty="0">
                <a:solidFill>
                  <a:srgbClr val="1D3649"/>
                </a:solidFill>
                <a:ea typeface="+mn-ea"/>
                <a:cs typeface="Arial" panose="020B0604020202020204" pitchFamily="34" charset="0"/>
              </a:rPr>
              <a:t>More info: https://wald0.com/?p=112</a:t>
            </a:r>
          </a:p>
        </p:txBody>
      </p:sp>
      <p:pic>
        <p:nvPicPr>
          <p:cNvPr id="6" name="Picture 5">
            <a:extLst>
              <a:ext uri="{FF2B5EF4-FFF2-40B4-BE49-F238E27FC236}">
                <a16:creationId xmlns:a16="http://schemas.microsoft.com/office/drawing/2014/main" id="{A1240300-DC71-4C31-BA6F-1E1B11238387}"/>
              </a:ext>
            </a:extLst>
          </p:cNvPr>
          <p:cNvPicPr>
            <a:picLocks noChangeAspect="1"/>
          </p:cNvPicPr>
          <p:nvPr/>
        </p:nvPicPr>
        <p:blipFill>
          <a:blip r:embed="rId3"/>
          <a:stretch>
            <a:fillRect/>
          </a:stretch>
        </p:blipFill>
        <p:spPr>
          <a:xfrm>
            <a:off x="504744" y="1673119"/>
            <a:ext cx="8953500" cy="1647825"/>
          </a:xfrm>
          <a:prstGeom prst="rect">
            <a:avLst/>
          </a:prstGeom>
        </p:spPr>
      </p:pic>
    </p:spTree>
    <p:extLst>
      <p:ext uri="{BB962C8B-B14F-4D97-AF65-F5344CB8AC3E}">
        <p14:creationId xmlns:p14="http://schemas.microsoft.com/office/powerpoint/2010/main" val="4083252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833BB6-FD35-42C9-AEF8-C192DAACB0EA}"/>
              </a:ext>
            </a:extLst>
          </p:cNvPr>
          <p:cNvSpPr/>
          <p:nvPr/>
        </p:nvSpPr>
        <p:spPr>
          <a:xfrm>
            <a:off x="-55824" y="5172074"/>
            <a:ext cx="10387689" cy="542925"/>
          </a:xfrm>
          <a:prstGeom prst="rect">
            <a:avLst/>
          </a:prstGeom>
          <a:solidFill>
            <a:schemeClr val="bg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sp>
        <p:nvSpPr>
          <p:cNvPr id="2" name="Title 1">
            <a:extLst>
              <a:ext uri="{FF2B5EF4-FFF2-40B4-BE49-F238E27FC236}">
                <a16:creationId xmlns:a16="http://schemas.microsoft.com/office/drawing/2014/main" id="{DA4F0DFC-A9F5-4974-BDA4-AD3335FA8DB7}"/>
              </a:ext>
            </a:extLst>
          </p:cNvPr>
          <p:cNvSpPr>
            <a:spLocks noGrp="1"/>
          </p:cNvSpPr>
          <p:nvPr>
            <p:ph type="title"/>
          </p:nvPr>
        </p:nvSpPr>
        <p:spPr/>
        <p:txBody>
          <a:bodyPr/>
          <a:lstStyle/>
          <a:p>
            <a:r>
              <a:rPr lang="en-US" b="1" dirty="0"/>
              <a:t>Detected: Over-Pass-The-Hash (Using KRBTGT NTLM Hash)</a:t>
            </a:r>
          </a:p>
        </p:txBody>
      </p:sp>
      <p:pic>
        <p:nvPicPr>
          <p:cNvPr id="6" name="Picture 5">
            <a:extLst>
              <a:ext uri="{FF2B5EF4-FFF2-40B4-BE49-F238E27FC236}">
                <a16:creationId xmlns:a16="http://schemas.microsoft.com/office/drawing/2014/main" id="{3C121C6A-2849-432F-8D1D-FACFD11B9F49}"/>
              </a:ext>
            </a:extLst>
          </p:cNvPr>
          <p:cNvPicPr>
            <a:picLocks noChangeAspect="1"/>
          </p:cNvPicPr>
          <p:nvPr/>
        </p:nvPicPr>
        <p:blipFill>
          <a:blip r:embed="rId3"/>
          <a:stretch>
            <a:fillRect/>
          </a:stretch>
        </p:blipFill>
        <p:spPr>
          <a:xfrm>
            <a:off x="172470" y="4414780"/>
            <a:ext cx="9810750" cy="1300220"/>
          </a:xfrm>
          <a:prstGeom prst="rect">
            <a:avLst/>
          </a:prstGeom>
        </p:spPr>
      </p:pic>
      <p:pic>
        <p:nvPicPr>
          <p:cNvPr id="7" name="Picture 6">
            <a:extLst>
              <a:ext uri="{FF2B5EF4-FFF2-40B4-BE49-F238E27FC236}">
                <a16:creationId xmlns:a16="http://schemas.microsoft.com/office/drawing/2014/main" id="{10F4130C-02BF-4E17-9039-0C529C527E56}"/>
              </a:ext>
            </a:extLst>
          </p:cNvPr>
          <p:cNvPicPr>
            <a:picLocks noChangeAspect="1"/>
          </p:cNvPicPr>
          <p:nvPr/>
        </p:nvPicPr>
        <p:blipFill>
          <a:blip r:embed="rId4"/>
          <a:stretch>
            <a:fillRect/>
          </a:stretch>
        </p:blipFill>
        <p:spPr>
          <a:xfrm>
            <a:off x="-19050" y="716909"/>
            <a:ext cx="12614728" cy="3645541"/>
          </a:xfrm>
          <a:prstGeom prst="rect">
            <a:avLst/>
          </a:prstGeom>
        </p:spPr>
      </p:pic>
    </p:spTree>
    <p:extLst>
      <p:ext uri="{BB962C8B-B14F-4D97-AF65-F5344CB8AC3E}">
        <p14:creationId xmlns:p14="http://schemas.microsoft.com/office/powerpoint/2010/main" val="408998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8E40-80A9-4DB0-B8D5-A7DE45B40E47}"/>
              </a:ext>
            </a:extLst>
          </p:cNvPr>
          <p:cNvSpPr>
            <a:spLocks noGrp="1"/>
          </p:cNvSpPr>
          <p:nvPr>
            <p:ph type="title"/>
          </p:nvPr>
        </p:nvSpPr>
        <p:spPr/>
        <p:txBody>
          <a:bodyPr/>
          <a:lstStyle/>
          <a:p>
            <a:r>
              <a:rPr lang="en-US" b="1" dirty="0"/>
              <a:t>Not Detected: Over-Pass-The-Hash (Using All Hash/Keys)</a:t>
            </a:r>
          </a:p>
        </p:txBody>
      </p:sp>
      <p:sp>
        <p:nvSpPr>
          <p:cNvPr id="3" name="Content Placeholder 2">
            <a:extLst>
              <a:ext uri="{FF2B5EF4-FFF2-40B4-BE49-F238E27FC236}">
                <a16:creationId xmlns:a16="http://schemas.microsoft.com/office/drawing/2014/main" id="{57783DF0-FA8D-4CCD-AB30-6CD41A79A973}"/>
              </a:ext>
            </a:extLst>
          </p:cNvPr>
          <p:cNvSpPr>
            <a:spLocks noGrp="1"/>
          </p:cNvSpPr>
          <p:nvPr>
            <p:ph sz="quarter" idx="14"/>
          </p:nvPr>
        </p:nvSpPr>
        <p:spPr>
          <a:xfrm>
            <a:off x="478372" y="628652"/>
            <a:ext cx="10045700" cy="4114800"/>
          </a:xfrm>
        </p:spPr>
        <p:txBody>
          <a:bodyPr>
            <a:normAutofit/>
          </a:bodyPr>
          <a:lstStyle/>
          <a:p>
            <a:pPr marL="0" indent="0">
              <a:buNone/>
            </a:pPr>
            <a:r>
              <a:rPr lang="en-US" sz="1800" dirty="0" err="1">
                <a:latin typeface="Courier New" panose="02070309020205020404" pitchFamily="49" charset="0"/>
                <a:cs typeface="Courier New" panose="02070309020205020404" pitchFamily="49" charset="0"/>
              </a:rPr>
              <a:t>sekurlsa</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pth</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user:administrator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domain:prod.local</a:t>
            </a: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aes256</a:t>
            </a:r>
            <a:r>
              <a:rPr lang="en-US" sz="1800" dirty="0">
                <a:latin typeface="Courier New" panose="02070309020205020404" pitchFamily="49" charset="0"/>
                <a:cs typeface="Courier New" panose="02070309020205020404" pitchFamily="49" charset="0"/>
              </a:rPr>
              <a:t>:12d23a766f9bac2a6e31b3afbd4f41a2d49b336b76f1edbe3d8b2fa9c9848d4c /</a:t>
            </a:r>
            <a:r>
              <a:rPr lang="en-US" sz="1800" b="1" dirty="0">
                <a:latin typeface="Courier New" panose="02070309020205020404" pitchFamily="49" charset="0"/>
                <a:cs typeface="Courier New" panose="02070309020205020404" pitchFamily="49" charset="0"/>
              </a:rPr>
              <a:t>ntlm</a:t>
            </a:r>
            <a:r>
              <a:rPr lang="en-US" sz="1800" dirty="0">
                <a:latin typeface="Courier New" panose="02070309020205020404" pitchFamily="49" charset="0"/>
                <a:cs typeface="Courier New" panose="02070309020205020404" pitchFamily="49" charset="0"/>
              </a:rPr>
              <a:t>:4c4715b4028d7aba53130d0db3de13fe </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a:t>
            </a:r>
            <a:r>
              <a:rPr lang="en-US" sz="1800" b="1" dirty="0">
                <a:latin typeface="Courier New" panose="02070309020205020404" pitchFamily="49" charset="0"/>
                <a:cs typeface="Courier New" panose="02070309020205020404" pitchFamily="49" charset="0"/>
              </a:rPr>
              <a:t>aes128</a:t>
            </a:r>
            <a:r>
              <a:rPr lang="en-US" sz="1800" dirty="0">
                <a:latin typeface="Courier New" panose="02070309020205020404" pitchFamily="49" charset="0"/>
                <a:cs typeface="Courier New" panose="02070309020205020404" pitchFamily="49" charset="0"/>
              </a:rPr>
              <a:t>:00000000000000000000000000000000</a:t>
            </a:r>
          </a:p>
        </p:txBody>
      </p:sp>
      <p:pic>
        <p:nvPicPr>
          <p:cNvPr id="6" name="Picture 5">
            <a:extLst>
              <a:ext uri="{FF2B5EF4-FFF2-40B4-BE49-F238E27FC236}">
                <a16:creationId xmlns:a16="http://schemas.microsoft.com/office/drawing/2014/main" id="{EF4CF966-CED4-4DF2-9539-8AB16FE3A546}"/>
              </a:ext>
            </a:extLst>
          </p:cNvPr>
          <p:cNvPicPr>
            <a:picLocks noChangeAspect="1"/>
          </p:cNvPicPr>
          <p:nvPr/>
        </p:nvPicPr>
        <p:blipFill>
          <a:blip r:embed="rId3"/>
          <a:stretch>
            <a:fillRect/>
          </a:stretch>
        </p:blipFill>
        <p:spPr>
          <a:xfrm>
            <a:off x="101032" y="1847850"/>
            <a:ext cx="10747797" cy="3867150"/>
          </a:xfrm>
          <a:prstGeom prst="rect">
            <a:avLst/>
          </a:prstGeom>
        </p:spPr>
      </p:pic>
    </p:spTree>
    <p:extLst>
      <p:ext uri="{BB962C8B-B14F-4D97-AF65-F5344CB8AC3E}">
        <p14:creationId xmlns:p14="http://schemas.microsoft.com/office/powerpoint/2010/main" val="3320340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71379-F73F-43A5-B103-0C8448084150}"/>
              </a:ext>
            </a:extLst>
          </p:cNvPr>
          <p:cNvSpPr>
            <a:spLocks noGrp="1"/>
          </p:cNvSpPr>
          <p:nvPr>
            <p:ph type="title"/>
          </p:nvPr>
        </p:nvSpPr>
        <p:spPr/>
        <p:txBody>
          <a:bodyPr/>
          <a:lstStyle/>
          <a:p>
            <a:r>
              <a:rPr lang="en-US" b="1" dirty="0"/>
              <a:t>Not Detected: Lateral Movement via SQL </a:t>
            </a:r>
            <a:r>
              <a:rPr lang="en-US" b="1" dirty="0" err="1"/>
              <a:t>Auth</a:t>
            </a:r>
            <a:endParaRPr lang="en-US" b="1" dirty="0"/>
          </a:p>
        </p:txBody>
      </p:sp>
      <p:sp>
        <p:nvSpPr>
          <p:cNvPr id="3" name="Content Placeholder 2">
            <a:extLst>
              <a:ext uri="{FF2B5EF4-FFF2-40B4-BE49-F238E27FC236}">
                <a16:creationId xmlns:a16="http://schemas.microsoft.com/office/drawing/2014/main" id="{15AE367E-1CF0-49AF-B928-E9EAEB01BF91}"/>
              </a:ext>
            </a:extLst>
          </p:cNvPr>
          <p:cNvSpPr>
            <a:spLocks noGrp="1"/>
          </p:cNvSpPr>
          <p:nvPr>
            <p:ph sz="quarter" idx="14"/>
          </p:nvPr>
        </p:nvSpPr>
        <p:spPr/>
        <p:txBody>
          <a:bodyPr>
            <a:normAutofit/>
          </a:bodyPr>
          <a:lstStyle/>
          <a:p>
            <a:r>
              <a:rPr lang="en-US" sz="2400" dirty="0"/>
              <a:t>SQL authentication events are local to the server</a:t>
            </a:r>
          </a:p>
          <a:p>
            <a:endParaRPr lang="en-US" sz="2400" dirty="0"/>
          </a:p>
          <a:p>
            <a:r>
              <a:rPr lang="en-US" sz="2400" dirty="0"/>
              <a:t>Target </a:t>
            </a:r>
            <a:r>
              <a:rPr lang="en-US" sz="2400" dirty="0" err="1"/>
              <a:t>sa</a:t>
            </a:r>
            <a:r>
              <a:rPr lang="en-US" sz="2400" dirty="0"/>
              <a:t> accounts, compromise SQL servers that have privileged AD user sessions using tools like </a:t>
            </a:r>
            <a:r>
              <a:rPr lang="en-US" sz="2400" dirty="0" err="1"/>
              <a:t>PowerUpSQL</a:t>
            </a:r>
            <a:endParaRPr lang="en-US" sz="2400" dirty="0"/>
          </a:p>
          <a:p>
            <a:pPr marL="0" indent="0">
              <a:buNone/>
            </a:pPr>
            <a:endParaRPr lang="en-US" sz="2400" dirty="0"/>
          </a:p>
          <a:p>
            <a:r>
              <a:rPr lang="en-US" sz="2400" dirty="0"/>
              <a:t>Cross-Forest SQL trusts can also be targeted as demonstrated by Nikhil- </a:t>
            </a:r>
            <a:r>
              <a:rPr lang="en-US" sz="2400" dirty="0">
                <a:hlinkClick r:id="rId3"/>
              </a:rPr>
              <a:t>http://www.labofapenetrationtester.com/2017/03/using-sql-server-for-attacking-forest-trust.html</a:t>
            </a:r>
            <a:r>
              <a:rPr lang="en-US" sz="2400" dirty="0"/>
              <a:t> </a:t>
            </a:r>
          </a:p>
        </p:txBody>
      </p:sp>
    </p:spTree>
    <p:extLst>
      <p:ext uri="{BB962C8B-B14F-4D97-AF65-F5344CB8AC3E}">
        <p14:creationId xmlns:p14="http://schemas.microsoft.com/office/powerpoint/2010/main" val="29238775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9C5F-1545-4617-9DA0-F654DB7E43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03BA7B-C056-4532-A524-CECE6A9DC628}"/>
              </a:ext>
            </a:extLst>
          </p:cNvPr>
          <p:cNvSpPr>
            <a:spLocks noGrp="1"/>
          </p:cNvSpPr>
          <p:nvPr>
            <p:ph sz="quarter" idx="14"/>
          </p:nvPr>
        </p:nvSpPr>
        <p:spPr/>
        <p:txBody>
          <a:bodyPr/>
          <a:lstStyle/>
          <a:p>
            <a:endParaRPr lang="en-US"/>
          </a:p>
        </p:txBody>
      </p:sp>
      <p:pic>
        <p:nvPicPr>
          <p:cNvPr id="7170" name="Picture 2" descr="http://www.simonstalenhag.se/bilderbig/by_procession_1920.jpg">
            <a:extLst>
              <a:ext uri="{FF2B5EF4-FFF2-40B4-BE49-F238E27FC236}">
                <a16:creationId xmlns:a16="http://schemas.microsoft.com/office/drawing/2014/main" id="{41C9C5E7-3E41-42F0-B0BF-FD0AFC51E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8" y="-2329105"/>
            <a:ext cx="10256498" cy="1025649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55C39DB1-8673-4D09-88C8-5AA193141B8D}"/>
              </a:ext>
            </a:extLst>
          </p:cNvPr>
          <p:cNvSpPr txBox="1">
            <a:spLocks/>
          </p:cNvSpPr>
          <p:nvPr/>
        </p:nvSpPr>
        <p:spPr>
          <a:xfrm>
            <a:off x="3546648" y="3995351"/>
            <a:ext cx="9146203" cy="345535"/>
          </a:xfrm>
          <a:prstGeom prst="rect">
            <a:avLst/>
          </a:prstGeom>
        </p:spPr>
        <p:txBody>
          <a:bodyPr vert="horz" lIns="0" tIns="0" rIns="0" bIns="0" rtlCol="0" anchor="t" anchorCtr="0">
            <a:normAutofit/>
          </a:bodyPr>
          <a:lstStyle>
            <a:lvl1pPr algn="l" defTabSz="253997" rtl="0" eaLnBrk="1" latinLnBrk="0" hangingPunct="1">
              <a:lnSpc>
                <a:spcPts val="2556"/>
              </a:lnSpc>
              <a:spcBef>
                <a:spcPct val="0"/>
              </a:spcBef>
              <a:buNone/>
              <a:tabLst>
                <a:tab pos="253997" algn="l"/>
              </a:tabLst>
              <a:defRPr sz="2444" kern="1200" baseline="0">
                <a:solidFill>
                  <a:srgbClr val="1D3649"/>
                </a:solidFill>
                <a:latin typeface="Arial" panose="020B0604020202020204" pitchFamily="34" charset="0"/>
                <a:ea typeface="+mj-ea"/>
                <a:cs typeface="Arial" panose="020B0604020202020204" pitchFamily="34" charset="0"/>
              </a:defRPr>
            </a:lvl1pPr>
          </a:lstStyle>
          <a:p>
            <a:pPr fontAlgn="auto">
              <a:spcAft>
                <a:spcPts val="0"/>
              </a:spcAft>
            </a:pPr>
            <a:r>
              <a:rPr lang="en-US" dirty="0">
                <a:solidFill>
                  <a:schemeClr val="bg1"/>
                </a:solidFill>
                <a:latin typeface="Courier New" panose="02070309020205020404" pitchFamily="49" charset="0"/>
                <a:cs typeface="Courier New" panose="02070309020205020404" pitchFamily="49" charset="0"/>
              </a:rPr>
              <a:t>Dominance</a:t>
            </a:r>
          </a:p>
        </p:txBody>
      </p:sp>
    </p:spTree>
    <p:extLst>
      <p:ext uri="{BB962C8B-B14F-4D97-AF65-F5344CB8AC3E}">
        <p14:creationId xmlns:p14="http://schemas.microsoft.com/office/powerpoint/2010/main" val="929445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6B25A-9D5C-4EEF-8BFB-542EE9BAD8F8}"/>
              </a:ext>
            </a:extLst>
          </p:cNvPr>
          <p:cNvSpPr>
            <a:spLocks noGrp="1"/>
          </p:cNvSpPr>
          <p:nvPr>
            <p:ph type="title"/>
          </p:nvPr>
        </p:nvSpPr>
        <p:spPr/>
        <p:txBody>
          <a:bodyPr/>
          <a:lstStyle/>
          <a:p>
            <a:r>
              <a:rPr lang="en-US" sz="2500" b="1" dirty="0">
                <a:solidFill>
                  <a:srgbClr val="FF0000"/>
                </a:solidFill>
              </a:rPr>
              <a:t>Detected:</a:t>
            </a:r>
            <a:r>
              <a:rPr lang="en-US" b="1" dirty="0"/>
              <a:t> </a:t>
            </a:r>
            <a:r>
              <a:rPr lang="en-US" b="1" dirty="0" err="1"/>
              <a:t>DCSync</a:t>
            </a:r>
            <a:endParaRPr lang="en-US" b="1" dirty="0"/>
          </a:p>
        </p:txBody>
      </p:sp>
      <p:pic>
        <p:nvPicPr>
          <p:cNvPr id="4" name="Picture 3">
            <a:extLst>
              <a:ext uri="{FF2B5EF4-FFF2-40B4-BE49-F238E27FC236}">
                <a16:creationId xmlns:a16="http://schemas.microsoft.com/office/drawing/2014/main" id="{A2F08073-E860-4397-B2AB-C6687A5902E6}"/>
              </a:ext>
            </a:extLst>
          </p:cNvPr>
          <p:cNvPicPr>
            <a:picLocks noChangeAspect="1"/>
          </p:cNvPicPr>
          <p:nvPr/>
        </p:nvPicPr>
        <p:blipFill>
          <a:blip r:embed="rId3"/>
          <a:stretch>
            <a:fillRect/>
          </a:stretch>
        </p:blipFill>
        <p:spPr>
          <a:xfrm>
            <a:off x="504744" y="1060491"/>
            <a:ext cx="9146203" cy="4247179"/>
          </a:xfrm>
          <a:prstGeom prst="rect">
            <a:avLst/>
          </a:prstGeom>
        </p:spPr>
      </p:pic>
      <p:sp>
        <p:nvSpPr>
          <p:cNvPr id="5" name="Rectangle 4">
            <a:extLst>
              <a:ext uri="{FF2B5EF4-FFF2-40B4-BE49-F238E27FC236}">
                <a16:creationId xmlns:a16="http://schemas.microsoft.com/office/drawing/2014/main" id="{5867AE82-D133-4B72-9097-7989CD1F0A10}"/>
              </a:ext>
            </a:extLst>
          </p:cNvPr>
          <p:cNvSpPr/>
          <p:nvPr/>
        </p:nvSpPr>
        <p:spPr>
          <a:xfrm>
            <a:off x="437011" y="579314"/>
            <a:ext cx="8956298" cy="400110"/>
          </a:xfrm>
          <a:prstGeom prst="rect">
            <a:avLst/>
          </a:prstGeom>
        </p:spPr>
        <p:txBody>
          <a:bodyPr wrap="none">
            <a:spAutoFit/>
          </a:bodyPr>
          <a:lstStyle/>
          <a:p>
            <a:r>
              <a:rPr lang="en-US" sz="2000" dirty="0" err="1">
                <a:latin typeface="Courier New" panose="02070309020205020404" pitchFamily="49" charset="0"/>
                <a:cs typeface="Courier New" panose="02070309020205020404" pitchFamily="49" charset="0"/>
              </a:rPr>
              <a:t>mimikatz</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lsadump</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dcsync</a:t>
            </a:r>
            <a:r>
              <a:rPr lang="en-US" sz="2000" dirty="0">
                <a:latin typeface="Courier New" panose="02070309020205020404" pitchFamily="49" charset="0"/>
                <a:cs typeface="Courier New" panose="02070309020205020404" pitchFamily="49" charset="0"/>
              </a:rPr>
              <a:t> /domain </a:t>
            </a:r>
            <a:r>
              <a:rPr lang="en-US" sz="2000" dirty="0" err="1">
                <a:latin typeface="Courier New" panose="02070309020205020404" pitchFamily="49" charset="0"/>
                <a:cs typeface="Courier New" panose="02070309020205020404" pitchFamily="49" charset="0"/>
              </a:rPr>
              <a:t>prod.local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user:admin</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8874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74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5FCF-0001-4D9E-912B-5E062E0221A6}"/>
              </a:ext>
            </a:extLst>
          </p:cNvPr>
          <p:cNvSpPr>
            <a:spLocks noGrp="1"/>
          </p:cNvSpPr>
          <p:nvPr>
            <p:ph type="title"/>
          </p:nvPr>
        </p:nvSpPr>
        <p:spPr/>
        <p:txBody>
          <a:bodyPr>
            <a:normAutofit fontScale="90000"/>
          </a:bodyPr>
          <a:lstStyle/>
          <a:p>
            <a:r>
              <a:rPr lang="en-US" sz="2667" b="1" dirty="0"/>
              <a:t>Partial Detection: Copying </a:t>
            </a:r>
            <a:r>
              <a:rPr lang="en-US" sz="2667" b="1" dirty="0" err="1"/>
              <a:t>NTDS.dit</a:t>
            </a:r>
            <a:r>
              <a:rPr lang="en-US" sz="2667" b="1" dirty="0"/>
              <a:t> File Remotely using WMI</a:t>
            </a:r>
            <a:br>
              <a:rPr lang="en-US" b="1" dirty="0"/>
            </a:br>
            <a:endParaRPr lang="en-US" b="1" dirty="0"/>
          </a:p>
        </p:txBody>
      </p:sp>
      <p:pic>
        <p:nvPicPr>
          <p:cNvPr id="5" name="Picture 4">
            <a:extLst>
              <a:ext uri="{FF2B5EF4-FFF2-40B4-BE49-F238E27FC236}">
                <a16:creationId xmlns:a16="http://schemas.microsoft.com/office/drawing/2014/main" id="{BD86A7DD-78E5-40B6-A60B-19202D53AFBD}"/>
              </a:ext>
            </a:extLst>
          </p:cNvPr>
          <p:cNvPicPr>
            <a:picLocks noChangeAspect="1"/>
          </p:cNvPicPr>
          <p:nvPr/>
        </p:nvPicPr>
        <p:blipFill rotWithShape="1">
          <a:blip r:embed="rId3"/>
          <a:srcRect t="471" b="81648"/>
          <a:stretch/>
        </p:blipFill>
        <p:spPr>
          <a:xfrm>
            <a:off x="0" y="1653779"/>
            <a:ext cx="10160000" cy="593969"/>
          </a:xfrm>
          <a:prstGeom prst="rect">
            <a:avLst/>
          </a:prstGeom>
        </p:spPr>
      </p:pic>
      <p:sp>
        <p:nvSpPr>
          <p:cNvPr id="9" name="Content Placeholder 2">
            <a:extLst>
              <a:ext uri="{FF2B5EF4-FFF2-40B4-BE49-F238E27FC236}">
                <a16:creationId xmlns:a16="http://schemas.microsoft.com/office/drawing/2014/main" id="{AA50E1F8-B1EE-4E1B-9DB6-49C58116A335}"/>
              </a:ext>
            </a:extLst>
          </p:cNvPr>
          <p:cNvSpPr>
            <a:spLocks noGrp="1"/>
          </p:cNvSpPr>
          <p:nvPr>
            <p:ph sz="quarter" idx="14"/>
          </p:nvPr>
        </p:nvSpPr>
        <p:spPr>
          <a:xfrm>
            <a:off x="398586" y="927100"/>
            <a:ext cx="9144000" cy="1295400"/>
          </a:xfrm>
        </p:spPr>
        <p:txBody>
          <a:bodyPr>
            <a:normAutofit/>
          </a:bodyPr>
          <a:lstStyle/>
          <a:p>
            <a:pPr marL="190498" indent="-190498"/>
            <a:r>
              <a:rPr lang="en-US" sz="2000" dirty="0"/>
              <a:t>We can use the WMI Win32_ShadowCopy Class to dump the </a:t>
            </a:r>
            <a:r>
              <a:rPr lang="en-US" sz="2000" dirty="0" err="1"/>
              <a:t>ntds.dit</a:t>
            </a:r>
            <a:r>
              <a:rPr lang="en-US" sz="2000" dirty="0"/>
              <a:t> via volume shadow copies without having to call vssadmin.exe</a:t>
            </a:r>
          </a:p>
        </p:txBody>
      </p:sp>
      <p:sp>
        <p:nvSpPr>
          <p:cNvPr id="11" name="Content Placeholder 2">
            <a:extLst>
              <a:ext uri="{FF2B5EF4-FFF2-40B4-BE49-F238E27FC236}">
                <a16:creationId xmlns:a16="http://schemas.microsoft.com/office/drawing/2014/main" id="{56622966-41F1-4C03-B3F2-889872E6B09E}"/>
              </a:ext>
            </a:extLst>
          </p:cNvPr>
          <p:cNvSpPr txBox="1">
            <a:spLocks/>
          </p:cNvSpPr>
          <p:nvPr/>
        </p:nvSpPr>
        <p:spPr>
          <a:xfrm>
            <a:off x="398586" y="2571749"/>
            <a:ext cx="9144000" cy="431860"/>
          </a:xfrm>
          <a:prstGeom prst="rect">
            <a:avLst/>
          </a:prstGeom>
        </p:spPr>
        <p:txBody>
          <a:bodyPr vert="horz" lIns="0" tIns="60960" rIns="0" bIns="60960" rtlCol="0">
            <a:noAutofit/>
          </a:bodyPr>
          <a:lstStyle>
            <a:lvl1pPr marL="198438" indent="-198438" algn="l" defTabSz="685800" rtl="0" eaLnBrk="1" latinLnBrk="0" hangingPunct="1">
              <a:lnSpc>
                <a:spcPct val="100000"/>
              </a:lnSpc>
              <a:spcBef>
                <a:spcPts val="1200"/>
              </a:spcBef>
              <a:buClr>
                <a:srgbClr val="FF5003"/>
              </a:buClr>
              <a:buFont typeface="Arial" panose="020B0604020202020204" pitchFamily="34" charset="0"/>
              <a:buChar char="•"/>
              <a:defRPr sz="1400" kern="1200">
                <a:solidFill>
                  <a:srgbClr val="1D3649"/>
                </a:solidFill>
                <a:latin typeface="Arial" panose="020B0604020202020204" pitchFamily="34" charset="0"/>
                <a:ea typeface="+mn-ea"/>
                <a:cs typeface="Arial" panose="020B0604020202020204" pitchFamily="34" charset="0"/>
              </a:defRPr>
            </a:lvl1pPr>
            <a:lvl2pPr marL="409575" marR="0" indent="-165100"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2pPr>
            <a:lvl3pPr marL="593725" marR="0" indent="-14446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baseline="0">
                <a:solidFill>
                  <a:srgbClr val="1D3649"/>
                </a:solidFill>
                <a:latin typeface="Arial" panose="020B0604020202020204" pitchFamily="34" charset="0"/>
                <a:ea typeface="+mn-ea"/>
                <a:cs typeface="Arial" panose="020B0604020202020204" pitchFamily="34" charset="0"/>
              </a:defRPr>
            </a:lvl3pPr>
            <a:lvl4pPr marL="769938" marR="0" indent="-163513"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4pPr>
            <a:lvl5pPr marL="990600" marR="0" indent="-160338" algn="l" defTabSz="685800" rtl="0" eaLnBrk="1" fontAlgn="auto" latinLnBrk="0" hangingPunct="1">
              <a:lnSpc>
                <a:spcPct val="100000"/>
              </a:lnSpc>
              <a:spcBef>
                <a:spcPts val="300"/>
              </a:spcBef>
              <a:spcAft>
                <a:spcPts val="0"/>
              </a:spcAft>
              <a:buClr>
                <a:srgbClr val="FF5004"/>
              </a:buClr>
              <a:buSzTx/>
              <a:buFont typeface="Arial" panose="020B0604020202020204" pitchFamily="34" charset="0"/>
              <a:buChar char="•"/>
              <a:tabLst/>
              <a:defRPr sz="1200" kern="1200">
                <a:solidFill>
                  <a:srgbClr val="1D3649"/>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90498" indent="-190498" fontAlgn="auto">
              <a:spcAft>
                <a:spcPts val="0"/>
              </a:spcAft>
            </a:pPr>
            <a:r>
              <a:rPr lang="en-US" sz="2000" dirty="0">
                <a:solidFill>
                  <a:schemeClr val="tx1"/>
                </a:solidFill>
              </a:rPr>
              <a:t>Now flagged as a LOW severity event in ATA 1.8 due to executing Win32_process create, but not for the use of volume shadow copy:</a:t>
            </a:r>
          </a:p>
        </p:txBody>
      </p:sp>
      <p:pic>
        <p:nvPicPr>
          <p:cNvPr id="13" name="Picture 12">
            <a:extLst>
              <a:ext uri="{FF2B5EF4-FFF2-40B4-BE49-F238E27FC236}">
                <a16:creationId xmlns:a16="http://schemas.microsoft.com/office/drawing/2014/main" id="{C17C991D-E3D8-4CC8-9F12-0CBC4538D1E3}"/>
              </a:ext>
            </a:extLst>
          </p:cNvPr>
          <p:cNvPicPr>
            <a:picLocks noChangeAspect="1"/>
          </p:cNvPicPr>
          <p:nvPr/>
        </p:nvPicPr>
        <p:blipFill>
          <a:blip r:embed="rId4"/>
          <a:stretch>
            <a:fillRect/>
          </a:stretch>
        </p:blipFill>
        <p:spPr>
          <a:xfrm>
            <a:off x="204220" y="3422242"/>
            <a:ext cx="9747250" cy="1746250"/>
          </a:xfrm>
          <a:prstGeom prst="rect">
            <a:avLst/>
          </a:prstGeom>
        </p:spPr>
      </p:pic>
    </p:spTree>
    <p:extLst>
      <p:ext uri="{BB962C8B-B14F-4D97-AF65-F5344CB8AC3E}">
        <p14:creationId xmlns:p14="http://schemas.microsoft.com/office/powerpoint/2010/main" val="350073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C7737C-0C9C-4EE9-9CD5-0A30C4A61B34}"/>
              </a:ext>
            </a:extLst>
          </p:cNvPr>
          <p:cNvSpPr/>
          <p:nvPr/>
        </p:nvSpPr>
        <p:spPr>
          <a:xfrm>
            <a:off x="-288758" y="5149516"/>
            <a:ext cx="11526253" cy="770021"/>
          </a:xfrm>
          <a:prstGeom prst="rect">
            <a:avLst/>
          </a:prstGeom>
          <a:solidFill>
            <a:schemeClr val="bg1"/>
          </a:soli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400" b="0" i="0" u="none" strike="noStrike" kern="0" cap="none" spc="0" normalizeH="0" baseline="0" noProof="0" dirty="0">
              <a:ln>
                <a:noFill/>
              </a:ln>
              <a:solidFill>
                <a:schemeClr val="bg1"/>
              </a:solidFill>
              <a:effectLst/>
              <a:uLnTx/>
              <a:uFillTx/>
              <a:ea typeface="+mn-ea"/>
              <a:cs typeface="Arial" panose="020B0604020202020204" pitchFamily="34" charset="0"/>
            </a:endParaRPr>
          </a:p>
        </p:txBody>
      </p:sp>
      <p:pic>
        <p:nvPicPr>
          <p:cNvPr id="5122" name="Picture 2" descr="https://msdnshared.blob.core.windows.net/media/2017/06/windows-defender-atp-new-dashboard.png">
            <a:extLst>
              <a:ext uri="{FF2B5EF4-FFF2-40B4-BE49-F238E27FC236}">
                <a16:creationId xmlns:a16="http://schemas.microsoft.com/office/drawing/2014/main" id="{DE90E018-7ED1-43AC-B68E-87D411D68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236" y="-5198917"/>
            <a:ext cx="16519236" cy="12389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27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2000" fill="hold"/>
                                        <p:tgtEl>
                                          <p:spTgt spid="5122"/>
                                        </p:tgtEl>
                                        <p:attrNameLst>
                                          <p:attrName>ppt_x</p:attrName>
                                        </p:attrNameLst>
                                      </p:cBhvr>
                                      <p:tavLst>
                                        <p:tav tm="0">
                                          <p:val>
                                            <p:strVal val="1+#ppt_w/2"/>
                                          </p:val>
                                        </p:tav>
                                        <p:tav tm="100000">
                                          <p:val>
                                            <p:strVal val="#ppt_x"/>
                                          </p:val>
                                        </p:tav>
                                      </p:tavLst>
                                    </p:anim>
                                    <p:anim calcmode="lin" valueType="num">
                                      <p:cBhvr additive="base">
                                        <p:cTn id="8" dur="20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8C83-358E-4582-BE0C-75C5DC84C6CF}"/>
              </a:ext>
            </a:extLst>
          </p:cNvPr>
          <p:cNvSpPr>
            <a:spLocks noGrp="1"/>
          </p:cNvSpPr>
          <p:nvPr>
            <p:ph type="title"/>
          </p:nvPr>
        </p:nvSpPr>
        <p:spPr/>
        <p:txBody>
          <a:bodyPr>
            <a:normAutofit/>
          </a:bodyPr>
          <a:lstStyle/>
          <a:p>
            <a:r>
              <a:rPr lang="en-US" b="1" dirty="0"/>
              <a:t>Not Detected*: </a:t>
            </a:r>
            <a:r>
              <a:rPr lang="en-US" b="1" dirty="0" err="1"/>
              <a:t>PSRemoting</a:t>
            </a:r>
            <a:r>
              <a:rPr lang="en-US" b="1" dirty="0"/>
              <a:t> with LSASS Inject</a:t>
            </a:r>
          </a:p>
        </p:txBody>
      </p:sp>
      <p:sp>
        <p:nvSpPr>
          <p:cNvPr id="3" name="Content Placeholder 2">
            <a:extLst>
              <a:ext uri="{FF2B5EF4-FFF2-40B4-BE49-F238E27FC236}">
                <a16:creationId xmlns:a16="http://schemas.microsoft.com/office/drawing/2014/main" id="{0B9E2EE1-03D0-4897-817E-51CDC07788B4}"/>
              </a:ext>
            </a:extLst>
          </p:cNvPr>
          <p:cNvSpPr>
            <a:spLocks noGrp="1"/>
          </p:cNvSpPr>
          <p:nvPr>
            <p:ph sz="quarter" idx="14"/>
          </p:nvPr>
        </p:nvSpPr>
        <p:spPr>
          <a:xfrm>
            <a:off x="508000" y="876300"/>
            <a:ext cx="9652000" cy="4127157"/>
          </a:xfrm>
        </p:spPr>
        <p:txBody>
          <a:bodyPr>
            <a:noAutofit/>
          </a:bodyPr>
          <a:lstStyle/>
          <a:p>
            <a:pPr>
              <a:spcBef>
                <a:spcPts val="600"/>
              </a:spcBef>
            </a:pPr>
            <a:r>
              <a:rPr lang="en-US" sz="2400" dirty="0" err="1"/>
              <a:t>PowerSploit</a:t>
            </a:r>
            <a:r>
              <a:rPr lang="en-US" sz="2400" dirty="0"/>
              <a:t>: </a:t>
            </a:r>
            <a:r>
              <a:rPr lang="en-US" sz="2400" dirty="0" err="1"/>
              <a:t>Mimikatz</a:t>
            </a:r>
            <a:r>
              <a:rPr lang="en-US" sz="2400" dirty="0"/>
              <a:t> in memory w/ LSASS Injection</a:t>
            </a:r>
          </a:p>
          <a:p>
            <a:pPr marL="0" indent="0">
              <a:spcBef>
                <a:spcPts val="600"/>
              </a:spcBef>
              <a:buNone/>
            </a:pPr>
            <a:endParaRPr lang="en-US" sz="2400" dirty="0"/>
          </a:p>
          <a:p>
            <a:pPr marL="0" indent="0">
              <a:spcBef>
                <a:spcPts val="600"/>
              </a:spcBef>
              <a:buNone/>
            </a:pPr>
            <a:endParaRPr lang="en-US" sz="2400" dirty="0"/>
          </a:p>
          <a:p>
            <a:pPr marL="0" indent="0">
              <a:spcBef>
                <a:spcPts val="600"/>
              </a:spcBef>
              <a:buNone/>
            </a:pPr>
            <a:r>
              <a:rPr lang="en-US" sz="2400" dirty="0">
                <a:latin typeface="Courier New" panose="02070309020205020404" pitchFamily="49" charset="0"/>
                <a:cs typeface="Courier New" panose="02070309020205020404" pitchFamily="49" charset="0"/>
              </a:rPr>
              <a:t>Invoke-</a:t>
            </a:r>
            <a:r>
              <a:rPr lang="en-US" sz="2400" dirty="0" err="1">
                <a:latin typeface="Courier New" panose="02070309020205020404" pitchFamily="49" charset="0"/>
                <a:cs typeface="Courier New" panose="02070309020205020404" pitchFamily="49" charset="0"/>
              </a:rPr>
              <a:t>Mimikatz</a:t>
            </a:r>
            <a:r>
              <a:rPr lang="en-US" sz="2400" dirty="0">
                <a:latin typeface="Courier New" panose="02070309020205020404" pitchFamily="49" charset="0"/>
                <a:cs typeface="Courier New" panose="02070309020205020404" pitchFamily="49" charset="0"/>
              </a:rPr>
              <a:t> -Command '"privilege::debug" "</a:t>
            </a:r>
            <a:r>
              <a:rPr lang="en-US" sz="2400" dirty="0" err="1">
                <a:latin typeface="Courier New" panose="02070309020205020404" pitchFamily="49" charset="0"/>
                <a:cs typeface="Courier New" panose="02070309020205020404" pitchFamily="49" charset="0"/>
              </a:rPr>
              <a:t>LSADump</a:t>
            </a:r>
            <a:r>
              <a:rPr lang="en-US" sz="2400" dirty="0">
                <a:latin typeface="Courier New" panose="02070309020205020404" pitchFamily="49" charset="0"/>
                <a:cs typeface="Courier New" panose="02070309020205020404" pitchFamily="49" charset="0"/>
              </a:rPr>
              <a:t>::LSA /inject"' -Computer dc03.prod.local</a:t>
            </a:r>
          </a:p>
          <a:p>
            <a:pPr marL="0" indent="0">
              <a:spcBef>
                <a:spcPts val="600"/>
              </a:spcBef>
              <a:buNone/>
            </a:pPr>
            <a:endParaRPr lang="en-US" sz="2400" dirty="0"/>
          </a:p>
          <a:p>
            <a:pPr marL="0" indent="0">
              <a:spcBef>
                <a:spcPts val="600"/>
              </a:spcBef>
              <a:buNone/>
            </a:pPr>
            <a:endParaRPr lang="en-US" sz="2400" dirty="0"/>
          </a:p>
          <a:p>
            <a:pPr marL="0" indent="0">
              <a:spcBef>
                <a:spcPts val="600"/>
              </a:spcBef>
              <a:buNone/>
            </a:pPr>
            <a:endParaRPr lang="en-US" sz="2400" dirty="0"/>
          </a:p>
          <a:p>
            <a:pPr marL="0" indent="0">
              <a:spcBef>
                <a:spcPts val="0"/>
              </a:spcBef>
              <a:buNone/>
            </a:pPr>
            <a:r>
              <a:rPr lang="en-US" sz="2400" b="1" dirty="0"/>
              <a:t>Blue Tip</a:t>
            </a:r>
            <a:r>
              <a:rPr lang="en-US" sz="2400" dirty="0"/>
              <a:t>: Lots of ways to harden/log </a:t>
            </a:r>
            <a:r>
              <a:rPr lang="en-US" sz="2400" dirty="0" err="1"/>
              <a:t>WinRM</a:t>
            </a:r>
            <a:r>
              <a:rPr lang="en-US" sz="2400" dirty="0"/>
              <a:t>/</a:t>
            </a:r>
            <a:r>
              <a:rPr lang="en-US" sz="2400" dirty="0" err="1"/>
              <a:t>PSRemoting</a:t>
            </a:r>
            <a:r>
              <a:rPr lang="en-US" sz="2400" dirty="0"/>
              <a:t>, restrict via groups/source, etc.</a:t>
            </a:r>
          </a:p>
          <a:p>
            <a:pPr marL="0" indent="0">
              <a:spcBef>
                <a:spcPts val="0"/>
              </a:spcBef>
              <a:buNone/>
            </a:pPr>
            <a:endParaRPr lang="en-US" sz="2400" dirty="0"/>
          </a:p>
          <a:p>
            <a:pPr marL="0" indent="0">
              <a:spcBef>
                <a:spcPts val="0"/>
              </a:spcBef>
              <a:buNone/>
            </a:pPr>
            <a:endParaRPr lang="en-US" sz="2400" dirty="0"/>
          </a:p>
          <a:p>
            <a:pPr marL="0" indent="0">
              <a:spcBef>
                <a:spcPts val="0"/>
              </a:spcBef>
              <a:buNone/>
            </a:pPr>
            <a:endParaRPr lang="en-US" sz="2400" dirty="0"/>
          </a:p>
          <a:p>
            <a:pPr marL="0" indent="0">
              <a:spcBef>
                <a:spcPts val="0"/>
              </a:spcBef>
              <a:buNone/>
            </a:pPr>
            <a:endParaRPr lang="en-US" sz="2400" dirty="0"/>
          </a:p>
        </p:txBody>
      </p:sp>
    </p:spTree>
    <p:extLst>
      <p:ext uri="{BB962C8B-B14F-4D97-AF65-F5344CB8AC3E}">
        <p14:creationId xmlns:p14="http://schemas.microsoft.com/office/powerpoint/2010/main" val="265326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38C83-358E-4582-BE0C-75C5DC84C6CF}"/>
              </a:ext>
            </a:extLst>
          </p:cNvPr>
          <p:cNvSpPr>
            <a:spLocks noGrp="1"/>
          </p:cNvSpPr>
          <p:nvPr>
            <p:ph type="title"/>
          </p:nvPr>
        </p:nvSpPr>
        <p:spPr/>
        <p:txBody>
          <a:bodyPr>
            <a:normAutofit/>
          </a:bodyPr>
          <a:lstStyle/>
          <a:p>
            <a:r>
              <a:rPr lang="en-US" b="1" dirty="0"/>
              <a:t>Not Detected*: </a:t>
            </a:r>
            <a:r>
              <a:rPr lang="en-US" b="1" dirty="0" err="1"/>
              <a:t>PSRemoting</a:t>
            </a:r>
            <a:r>
              <a:rPr lang="en-US" b="1" dirty="0"/>
              <a:t> with Raw Disk Access</a:t>
            </a:r>
          </a:p>
        </p:txBody>
      </p:sp>
      <p:sp>
        <p:nvSpPr>
          <p:cNvPr id="3" name="Content Placeholder 2">
            <a:extLst>
              <a:ext uri="{FF2B5EF4-FFF2-40B4-BE49-F238E27FC236}">
                <a16:creationId xmlns:a16="http://schemas.microsoft.com/office/drawing/2014/main" id="{0B9E2EE1-03D0-4897-817E-51CDC07788B4}"/>
              </a:ext>
            </a:extLst>
          </p:cNvPr>
          <p:cNvSpPr>
            <a:spLocks noGrp="1"/>
          </p:cNvSpPr>
          <p:nvPr>
            <p:ph sz="quarter" idx="14"/>
          </p:nvPr>
        </p:nvSpPr>
        <p:spPr>
          <a:xfrm>
            <a:off x="508000" y="914400"/>
            <a:ext cx="9652000" cy="4457700"/>
          </a:xfrm>
        </p:spPr>
        <p:txBody>
          <a:bodyPr>
            <a:normAutofit/>
          </a:bodyPr>
          <a:lstStyle/>
          <a:p>
            <a:pPr>
              <a:spcBef>
                <a:spcPts val="600"/>
              </a:spcBef>
            </a:pPr>
            <a:r>
              <a:rPr lang="en-US" sz="2400" dirty="0" err="1"/>
              <a:t>PowerSploit</a:t>
            </a:r>
            <a:r>
              <a:rPr lang="en-US" sz="2400" dirty="0"/>
              <a:t>: Ninja-Copy</a:t>
            </a:r>
          </a:p>
          <a:p>
            <a:pPr marL="0" indent="0">
              <a:spcBef>
                <a:spcPts val="600"/>
              </a:spcBef>
              <a:buNone/>
            </a:pPr>
            <a:endParaRPr lang="en-US" sz="2400" dirty="0">
              <a:latin typeface="Courier New" panose="02070309020205020404" pitchFamily="49" charset="0"/>
              <a:cs typeface="Courier New" panose="02070309020205020404" pitchFamily="49" charset="0"/>
            </a:endParaRPr>
          </a:p>
          <a:p>
            <a:pPr marL="0" indent="0">
              <a:spcBef>
                <a:spcPts val="600"/>
              </a:spcBef>
              <a:buNone/>
            </a:pPr>
            <a:endParaRPr lang="en-US" sz="2400" dirty="0">
              <a:latin typeface="Courier New" panose="02070309020205020404" pitchFamily="49" charset="0"/>
              <a:cs typeface="Courier New" panose="02070309020205020404" pitchFamily="49" charset="0"/>
            </a:endParaRPr>
          </a:p>
          <a:p>
            <a:pPr marL="0" indent="0">
              <a:spcBef>
                <a:spcPts val="600"/>
              </a:spcBef>
              <a:buNone/>
            </a:pPr>
            <a:r>
              <a:rPr lang="en-US" sz="2400" dirty="0">
                <a:latin typeface="Courier New" panose="02070309020205020404" pitchFamily="49" charset="0"/>
                <a:cs typeface="Courier New" panose="02070309020205020404" pitchFamily="49" charset="0"/>
              </a:rPr>
              <a:t>Invoke-</a:t>
            </a:r>
            <a:r>
              <a:rPr lang="en-US" sz="2400" dirty="0" err="1">
                <a:latin typeface="Courier New" panose="02070309020205020404" pitchFamily="49" charset="0"/>
                <a:cs typeface="Courier New" panose="02070309020205020404" pitchFamily="49" charset="0"/>
              </a:rPr>
              <a:t>NinjaCopy</a:t>
            </a:r>
            <a:r>
              <a:rPr lang="en-US" sz="2400" dirty="0">
                <a:latin typeface="Courier New" panose="02070309020205020404" pitchFamily="49" charset="0"/>
                <a:cs typeface="Courier New" panose="02070309020205020404" pitchFamily="49" charset="0"/>
              </a:rPr>
              <a:t> -Path </a:t>
            </a:r>
            <a:r>
              <a:rPr lang="en-US" sz="2000" dirty="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c:\Windows\System32\config\SYSTEM</a:t>
            </a:r>
            <a:r>
              <a:rPr lang="en-US" sz="2000" dirty="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ComputerName</a:t>
            </a:r>
            <a:r>
              <a:rPr lang="en-US" sz="24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dc03.prod.local</a:t>
            </a:r>
            <a:r>
              <a:rPr lang="en-US" sz="2000" dirty="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LocalDestination</a:t>
            </a:r>
            <a:r>
              <a:rPr lang="en-US" sz="2400"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c:\temp\system</a:t>
            </a:r>
            <a:r>
              <a:rPr lang="en-US" sz="2000" dirty="0">
                <a:latin typeface="Courier New" panose="02070309020205020404" pitchFamily="49" charset="0"/>
                <a:cs typeface="Courier New" panose="02070309020205020404" pitchFamily="49" charset="0"/>
              </a:rPr>
              <a:t>"</a:t>
            </a:r>
          </a:p>
          <a:p>
            <a:pPr marL="0" indent="0">
              <a:spcBef>
                <a:spcPts val="600"/>
              </a:spcBef>
              <a:buNone/>
            </a:pPr>
            <a:endParaRPr lang="en-US" sz="2400" dirty="0"/>
          </a:p>
          <a:p>
            <a:pPr marL="0" indent="0">
              <a:spcBef>
                <a:spcPts val="600"/>
              </a:spcBef>
              <a:buNone/>
            </a:pPr>
            <a:endParaRPr lang="en-US" sz="2400" dirty="0"/>
          </a:p>
          <a:p>
            <a:pPr marL="0" indent="0">
              <a:spcBef>
                <a:spcPts val="600"/>
              </a:spcBef>
              <a:buNone/>
            </a:pPr>
            <a:r>
              <a:rPr lang="en-US" sz="2400" b="1" dirty="0"/>
              <a:t>Blue Tip</a:t>
            </a:r>
            <a:r>
              <a:rPr lang="en-US" sz="2400" dirty="0"/>
              <a:t>: You can detect LSASS injection/raw disk access with </a:t>
            </a:r>
            <a:r>
              <a:rPr lang="en-US" sz="2400" dirty="0" err="1"/>
              <a:t>Sysmon</a:t>
            </a:r>
            <a:endParaRPr lang="en-US" sz="2400" dirty="0"/>
          </a:p>
        </p:txBody>
      </p:sp>
    </p:spTree>
    <p:extLst>
      <p:ext uri="{BB962C8B-B14F-4D97-AF65-F5344CB8AC3E}">
        <p14:creationId xmlns:p14="http://schemas.microsoft.com/office/powerpoint/2010/main" val="5709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61CF-15F4-451E-89E2-3D391B72AD7F}"/>
              </a:ext>
            </a:extLst>
          </p:cNvPr>
          <p:cNvSpPr>
            <a:spLocks noGrp="1"/>
          </p:cNvSpPr>
          <p:nvPr>
            <p:ph type="title"/>
          </p:nvPr>
        </p:nvSpPr>
        <p:spPr/>
        <p:txBody>
          <a:bodyPr>
            <a:normAutofit fontScale="90000"/>
          </a:bodyPr>
          <a:lstStyle/>
          <a:p>
            <a:r>
              <a:rPr lang="en-US" sz="2400" b="1" dirty="0">
                <a:solidFill>
                  <a:srgbClr val="FF0000"/>
                </a:solidFill>
              </a:rPr>
              <a:t>Detected:</a:t>
            </a:r>
            <a:r>
              <a:rPr lang="en-US" b="1" dirty="0"/>
              <a:t> Golden Tickets Detection (Using KRBTGT NTLM Hash)</a:t>
            </a:r>
          </a:p>
        </p:txBody>
      </p:sp>
      <p:sp>
        <p:nvSpPr>
          <p:cNvPr id="3" name="Content Placeholder 2">
            <a:extLst>
              <a:ext uri="{FF2B5EF4-FFF2-40B4-BE49-F238E27FC236}">
                <a16:creationId xmlns:a16="http://schemas.microsoft.com/office/drawing/2014/main" id="{BF70E676-8098-4C5E-A6D0-1436AAD03736}"/>
              </a:ext>
            </a:extLst>
          </p:cNvPr>
          <p:cNvSpPr>
            <a:spLocks noGrp="1"/>
          </p:cNvSpPr>
          <p:nvPr>
            <p:ph sz="quarter" idx="14"/>
          </p:nvPr>
        </p:nvSpPr>
        <p:spPr>
          <a:xfrm>
            <a:off x="508000" y="577850"/>
            <a:ext cx="9144000" cy="1100667"/>
          </a:xfrm>
        </p:spPr>
        <p:txBody>
          <a:bodyPr>
            <a:noAutofit/>
          </a:bodyPr>
          <a:lstStyle/>
          <a:p>
            <a:pPr marL="0" indent="0">
              <a:buNone/>
            </a:pPr>
            <a:r>
              <a:rPr lang="en-US" sz="2000" dirty="0" err="1">
                <a:latin typeface="Courier New" panose="02070309020205020404" pitchFamily="49" charset="0"/>
                <a:cs typeface="Courier New" panose="02070309020205020404" pitchFamily="49" charset="0"/>
              </a:rPr>
              <a:t>kerberos</a:t>
            </a:r>
            <a:r>
              <a:rPr lang="en-US" sz="2000" dirty="0">
                <a:latin typeface="Courier New" panose="02070309020205020404" pitchFamily="49" charset="0"/>
                <a:cs typeface="Courier New" panose="02070309020205020404" pitchFamily="49" charset="0"/>
              </a:rPr>
              <a:t>::golden /</a:t>
            </a:r>
            <a:r>
              <a:rPr lang="en-US" sz="2000" dirty="0" err="1">
                <a:latin typeface="Courier New" panose="02070309020205020404" pitchFamily="49" charset="0"/>
                <a:cs typeface="Courier New" panose="02070309020205020404" pitchFamily="49" charset="0"/>
              </a:rPr>
              <a:t>user:EdwardAbbey</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domain:prod.local</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sid:</a:t>
            </a:r>
            <a:r>
              <a:rPr lang="en-US" sz="2000" i="1" dirty="0" err="1">
                <a:latin typeface="Courier New" panose="02070309020205020404" pitchFamily="49" charset="0"/>
                <a:cs typeface="Courier New" panose="02070309020205020404" pitchFamily="49" charset="0"/>
              </a:rPr>
              <a:t>sid</a:t>
            </a:r>
            <a:r>
              <a:rPr lang="en-US" sz="2000" dirty="0">
                <a:latin typeface="Courier New" panose="02070309020205020404" pitchFamily="49" charset="0"/>
                <a:cs typeface="Courier New" panose="02070309020205020404" pitchFamily="49" charset="0"/>
              </a:rPr>
              <a:t> /</a:t>
            </a:r>
            <a:r>
              <a:rPr lang="en-US" sz="2000" b="1" dirty="0">
                <a:latin typeface="Courier New" panose="02070309020205020404" pitchFamily="49" charset="0"/>
                <a:cs typeface="Courier New" panose="02070309020205020404" pitchFamily="49" charset="0"/>
              </a:rPr>
              <a:t>krbtgt:</a:t>
            </a:r>
            <a:r>
              <a:rPr lang="en-US" sz="2000" b="1" i="1" dirty="0">
                <a:latin typeface="Courier New" panose="02070309020205020404" pitchFamily="49" charset="0"/>
                <a:cs typeface="Courier New" panose="02070309020205020404" pitchFamily="49" charset="0"/>
              </a:rPr>
              <a:t>rc4</a:t>
            </a:r>
            <a:r>
              <a:rPr lang="en-US" sz="2000" b="1" dirty="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/groups:513,512,520,518,519 /</a:t>
            </a:r>
            <a:r>
              <a:rPr lang="en-US" sz="2000" dirty="0" err="1">
                <a:latin typeface="Courier New" panose="02070309020205020404" pitchFamily="49" charset="0"/>
                <a:cs typeface="Courier New" panose="02070309020205020404" pitchFamily="49" charset="0"/>
              </a:rPr>
              <a:t>ptt</a:t>
            </a:r>
            <a:endParaRPr lang="en-US" sz="2000"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2E0C2778-0027-4F60-9319-725133CC27EC}"/>
              </a:ext>
            </a:extLst>
          </p:cNvPr>
          <p:cNvPicPr>
            <a:picLocks noChangeAspect="1"/>
          </p:cNvPicPr>
          <p:nvPr/>
        </p:nvPicPr>
        <p:blipFill>
          <a:blip r:embed="rId3"/>
          <a:stretch>
            <a:fillRect/>
          </a:stretch>
        </p:blipFill>
        <p:spPr>
          <a:xfrm>
            <a:off x="416461" y="1339182"/>
            <a:ext cx="9234486" cy="4375818"/>
          </a:xfrm>
          <a:prstGeom prst="rect">
            <a:avLst/>
          </a:prstGeom>
        </p:spPr>
      </p:pic>
    </p:spTree>
    <p:extLst>
      <p:ext uri="{BB962C8B-B14F-4D97-AF65-F5344CB8AC3E}">
        <p14:creationId xmlns:p14="http://schemas.microsoft.com/office/powerpoint/2010/main" val="54928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8A51460-F730-4CA5-84F8-9F7CF2BEB33A}"/>
              </a:ext>
            </a:extLst>
          </p:cNvPr>
          <p:cNvPicPr>
            <a:picLocks noChangeAspect="1"/>
          </p:cNvPicPr>
          <p:nvPr/>
        </p:nvPicPr>
        <p:blipFill rotWithShape="1">
          <a:blip r:embed="rId3"/>
          <a:srcRect r="4896"/>
          <a:stretch/>
        </p:blipFill>
        <p:spPr>
          <a:xfrm>
            <a:off x="308350" y="2233717"/>
            <a:ext cx="9615190" cy="5069431"/>
          </a:xfrm>
          <a:prstGeom prst="rect">
            <a:avLst/>
          </a:prstGeom>
        </p:spPr>
      </p:pic>
      <p:sp>
        <p:nvSpPr>
          <p:cNvPr id="2" name="Title 1">
            <a:extLst>
              <a:ext uri="{FF2B5EF4-FFF2-40B4-BE49-F238E27FC236}">
                <a16:creationId xmlns:a16="http://schemas.microsoft.com/office/drawing/2014/main" id="{D74CDA49-F107-44AD-BEC8-5C05B97A5ED7}"/>
              </a:ext>
            </a:extLst>
          </p:cNvPr>
          <p:cNvSpPr>
            <a:spLocks noGrp="1"/>
          </p:cNvSpPr>
          <p:nvPr>
            <p:ph type="title"/>
          </p:nvPr>
        </p:nvSpPr>
        <p:spPr/>
        <p:txBody>
          <a:bodyPr>
            <a:normAutofit/>
          </a:bodyPr>
          <a:lstStyle/>
          <a:p>
            <a:r>
              <a:rPr lang="en-US" b="1" dirty="0"/>
              <a:t>Not Detected: Golden Ticket w/ AES Key</a:t>
            </a:r>
          </a:p>
        </p:txBody>
      </p:sp>
      <p:sp>
        <p:nvSpPr>
          <p:cNvPr id="7" name="Content Placeholder 2">
            <a:extLst>
              <a:ext uri="{FF2B5EF4-FFF2-40B4-BE49-F238E27FC236}">
                <a16:creationId xmlns:a16="http://schemas.microsoft.com/office/drawing/2014/main" id="{EEA187D4-2D2C-4D21-9930-94D80F5A4840}"/>
              </a:ext>
            </a:extLst>
          </p:cNvPr>
          <p:cNvSpPr>
            <a:spLocks noGrp="1"/>
          </p:cNvSpPr>
          <p:nvPr>
            <p:ph sz="quarter" idx="14"/>
          </p:nvPr>
        </p:nvSpPr>
        <p:spPr>
          <a:xfrm>
            <a:off x="506947" y="723900"/>
            <a:ext cx="9144000" cy="1123949"/>
          </a:xfrm>
        </p:spPr>
        <p:txBody>
          <a:bodyPr>
            <a:noAutofit/>
          </a:bodyPr>
          <a:lstStyle/>
          <a:p>
            <a:pPr marL="0" indent="0">
              <a:buNone/>
            </a:pPr>
            <a:r>
              <a:rPr lang="en-US" sz="2400" dirty="0" err="1">
                <a:latin typeface="Courier New" panose="02070309020205020404" pitchFamily="49" charset="0"/>
                <a:cs typeface="Courier New" panose="02070309020205020404" pitchFamily="49" charset="0"/>
              </a:rPr>
              <a:t>kerberos</a:t>
            </a:r>
            <a:r>
              <a:rPr lang="en-US" sz="2400" dirty="0">
                <a:latin typeface="Courier New" panose="02070309020205020404" pitchFamily="49" charset="0"/>
                <a:cs typeface="Courier New" panose="02070309020205020404" pitchFamily="49" charset="0"/>
              </a:rPr>
              <a:t>::golden /</a:t>
            </a:r>
            <a:r>
              <a:rPr lang="en-US" sz="2400" dirty="0" err="1">
                <a:latin typeface="Courier New" panose="02070309020205020404" pitchFamily="49" charset="0"/>
                <a:cs typeface="Courier New" panose="02070309020205020404" pitchFamily="49" charset="0"/>
              </a:rPr>
              <a:t>user:JohnVanwagoner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domain:prod.local</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sid:</a:t>
            </a:r>
            <a:r>
              <a:rPr lang="en-US" sz="2400" i="1" dirty="0" err="1">
                <a:latin typeface="Courier New" panose="02070309020205020404" pitchFamily="49" charset="0"/>
                <a:cs typeface="Courier New" panose="02070309020205020404" pitchFamily="49" charset="0"/>
              </a:rPr>
              <a:t>sid</a:t>
            </a:r>
            <a:r>
              <a:rPr lang="en-US" sz="2400" dirty="0">
                <a:latin typeface="Courier New" panose="02070309020205020404" pitchFamily="49" charset="0"/>
                <a:cs typeface="Courier New" panose="02070309020205020404" pitchFamily="49" charset="0"/>
              </a:rPr>
              <a:t> /</a:t>
            </a:r>
            <a:r>
              <a:rPr lang="en-US" sz="2400" b="1" dirty="0">
                <a:latin typeface="Courier New" panose="02070309020205020404" pitchFamily="49" charset="0"/>
                <a:cs typeface="Courier New" panose="02070309020205020404" pitchFamily="49" charset="0"/>
              </a:rPr>
              <a:t>aes256</a:t>
            </a:r>
            <a:r>
              <a:rPr lang="en-US" sz="2400" dirty="0">
                <a:latin typeface="Courier New" panose="02070309020205020404" pitchFamily="49" charset="0"/>
                <a:cs typeface="Courier New" panose="02070309020205020404" pitchFamily="49" charset="0"/>
              </a:rPr>
              <a:t>:</a:t>
            </a:r>
            <a:r>
              <a:rPr lang="en-US" sz="2400" b="1" i="1" dirty="0">
                <a:latin typeface="Courier New" panose="02070309020205020404" pitchFamily="49" charset="0"/>
                <a:cs typeface="Courier New" panose="02070309020205020404" pitchFamily="49" charset="0"/>
              </a:rPr>
              <a:t>aes256</a:t>
            </a:r>
            <a:r>
              <a:rPr lang="en-US" sz="2400" dirty="0">
                <a:latin typeface="Courier New" panose="02070309020205020404" pitchFamily="49" charset="0"/>
                <a:cs typeface="Courier New" panose="02070309020205020404" pitchFamily="49" charset="0"/>
              </a:rPr>
              <a:t> /groups:512,513,519 /</a:t>
            </a:r>
            <a:r>
              <a:rPr lang="en-US" sz="2400" dirty="0" err="1">
                <a:latin typeface="Courier New" panose="02070309020205020404" pitchFamily="49" charset="0"/>
                <a:cs typeface="Courier New" panose="02070309020205020404" pitchFamily="49" charset="0"/>
              </a:rPr>
              <a:t>startoffset</a:t>
            </a:r>
            <a:r>
              <a:rPr lang="en-US" sz="2400" dirty="0">
                <a:latin typeface="Courier New" panose="02070309020205020404" pitchFamily="49" charset="0"/>
                <a:cs typeface="Courier New" panose="02070309020205020404" pitchFamily="49" charset="0"/>
              </a:rPr>
              <a:t>:-1 /endin:2500 /renewmax:3000 /</a:t>
            </a:r>
            <a:r>
              <a:rPr lang="en-US" sz="2400" dirty="0" err="1">
                <a:latin typeface="Courier New" panose="02070309020205020404" pitchFamily="49" charset="0"/>
                <a:cs typeface="Courier New" panose="02070309020205020404" pitchFamily="49" charset="0"/>
              </a:rPr>
              <a:t>ptt</a:t>
            </a:r>
            <a:endParaRPr lang="en-US" sz="2400" dirty="0">
              <a:latin typeface="Courier New" panose="02070309020205020404" pitchFamily="49" charset="0"/>
              <a:cs typeface="Courier New" panose="02070309020205020404" pitchFamily="49" charset="0"/>
            </a:endParaRPr>
          </a:p>
        </p:txBody>
      </p:sp>
      <p:pic>
        <p:nvPicPr>
          <p:cNvPr id="7172" name="Picture 4" descr="Image result for willy wonka golden ticket">
            <a:extLst>
              <a:ext uri="{FF2B5EF4-FFF2-40B4-BE49-F238E27FC236}">
                <a16:creationId xmlns:a16="http://schemas.microsoft.com/office/drawing/2014/main" id="{00B97222-24EB-4F9D-9C2B-CB043F8DC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8980" y="2875813"/>
            <a:ext cx="4634104" cy="274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76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750"/>
                                  </p:stCondLst>
                                  <p:childTnLst>
                                    <p:set>
                                      <p:cBhvr>
                                        <p:cTn id="6" dur="1" fill="hold">
                                          <p:stCondLst>
                                            <p:cond delay="0"/>
                                          </p:stCondLst>
                                        </p:cTn>
                                        <p:tgtEl>
                                          <p:spTgt spid="7172"/>
                                        </p:tgtEl>
                                        <p:attrNameLst>
                                          <p:attrName>style.visibility</p:attrName>
                                        </p:attrNameLst>
                                      </p:cBhvr>
                                      <p:to>
                                        <p:strVal val="visible"/>
                                      </p:to>
                                    </p:set>
                                    <p:anim calcmode="lin" valueType="num">
                                      <p:cBhvr>
                                        <p:cTn id="7" dur="500" fill="hold"/>
                                        <p:tgtEl>
                                          <p:spTgt spid="7172"/>
                                        </p:tgtEl>
                                        <p:attrNameLst>
                                          <p:attrName>ppt_w</p:attrName>
                                        </p:attrNameLst>
                                      </p:cBhvr>
                                      <p:tavLst>
                                        <p:tav tm="0">
                                          <p:val>
                                            <p:fltVal val="0"/>
                                          </p:val>
                                        </p:tav>
                                        <p:tav tm="100000">
                                          <p:val>
                                            <p:strVal val="#ppt_w"/>
                                          </p:val>
                                        </p:tav>
                                      </p:tavLst>
                                    </p:anim>
                                    <p:anim calcmode="lin" valueType="num">
                                      <p:cBhvr>
                                        <p:cTn id="8" dur="500" fill="hold"/>
                                        <p:tgtEl>
                                          <p:spTgt spid="7172"/>
                                        </p:tgtEl>
                                        <p:attrNameLst>
                                          <p:attrName>ppt_h</p:attrName>
                                        </p:attrNameLst>
                                      </p:cBhvr>
                                      <p:tavLst>
                                        <p:tav tm="0">
                                          <p:val>
                                            <p:fltVal val="0"/>
                                          </p:val>
                                        </p:tav>
                                        <p:tav tm="100000">
                                          <p:val>
                                            <p:strVal val="#ppt_h"/>
                                          </p:val>
                                        </p:tav>
                                      </p:tavLst>
                                    </p:anim>
                                    <p:animEffect transition="in" filter="fade">
                                      <p:cBhvr>
                                        <p:cTn id="9"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47EA4-E346-4660-ADAE-7E78D65B8A8D}"/>
              </a:ext>
            </a:extLst>
          </p:cNvPr>
          <p:cNvSpPr>
            <a:spLocks noGrp="1"/>
          </p:cNvSpPr>
          <p:nvPr>
            <p:ph type="title"/>
          </p:nvPr>
        </p:nvSpPr>
        <p:spPr/>
        <p:txBody>
          <a:bodyPr>
            <a:normAutofit/>
          </a:bodyPr>
          <a:lstStyle/>
          <a:p>
            <a:r>
              <a:rPr lang="en-US" sz="2400" b="1" dirty="0"/>
              <a:t>Blue Team Takeaways</a:t>
            </a:r>
          </a:p>
        </p:txBody>
      </p:sp>
      <p:sp>
        <p:nvSpPr>
          <p:cNvPr id="3" name="Content Placeholder 2">
            <a:extLst>
              <a:ext uri="{FF2B5EF4-FFF2-40B4-BE49-F238E27FC236}">
                <a16:creationId xmlns:a16="http://schemas.microsoft.com/office/drawing/2014/main" id="{DF2A744A-6871-40CF-8578-DC1DA852D808}"/>
              </a:ext>
            </a:extLst>
          </p:cNvPr>
          <p:cNvSpPr>
            <a:spLocks noGrp="1"/>
          </p:cNvSpPr>
          <p:nvPr>
            <p:ph sz="quarter" idx="14"/>
          </p:nvPr>
        </p:nvSpPr>
        <p:spPr>
          <a:xfrm>
            <a:off x="506947" y="819150"/>
            <a:ext cx="9144000" cy="4629149"/>
          </a:xfrm>
        </p:spPr>
        <p:txBody>
          <a:bodyPr>
            <a:noAutofit/>
          </a:bodyPr>
          <a:lstStyle/>
          <a:p>
            <a:pPr>
              <a:lnSpc>
                <a:spcPct val="110000"/>
              </a:lnSpc>
              <a:spcBef>
                <a:spcPts val="0"/>
              </a:spcBef>
            </a:pPr>
            <a:r>
              <a:rPr lang="en-US" sz="2200" dirty="0"/>
              <a:t>Limit PS Remoting sources to dedicated admin workstations</a:t>
            </a:r>
          </a:p>
          <a:p>
            <a:pPr>
              <a:lnSpc>
                <a:spcPct val="110000"/>
              </a:lnSpc>
              <a:spcBef>
                <a:spcPts val="0"/>
              </a:spcBef>
            </a:pPr>
            <a:r>
              <a:rPr lang="en-US" sz="2200" dirty="0"/>
              <a:t>Use JEA (Just Enough Administration) to help prevent lateral movement success</a:t>
            </a:r>
          </a:p>
          <a:p>
            <a:pPr>
              <a:lnSpc>
                <a:spcPct val="110000"/>
              </a:lnSpc>
              <a:spcBef>
                <a:spcPts val="0"/>
              </a:spcBef>
            </a:pPr>
            <a:r>
              <a:rPr lang="en-US" sz="2200" dirty="0"/>
              <a:t>Harden SQL servers, review forest trusts</a:t>
            </a:r>
          </a:p>
          <a:p>
            <a:pPr>
              <a:lnSpc>
                <a:spcPct val="110000"/>
              </a:lnSpc>
              <a:spcBef>
                <a:spcPts val="0"/>
              </a:spcBef>
            </a:pPr>
            <a:r>
              <a:rPr lang="en-US" sz="2200" dirty="0"/>
              <a:t>Integrate SIEM/VPN logs into ATA</a:t>
            </a:r>
          </a:p>
          <a:p>
            <a:pPr>
              <a:lnSpc>
                <a:spcPct val="110000"/>
              </a:lnSpc>
              <a:spcBef>
                <a:spcPts val="0"/>
              </a:spcBef>
            </a:pPr>
            <a:r>
              <a:rPr lang="en-US" sz="2200" dirty="0"/>
              <a:t>Use Event Log Forwarding for </a:t>
            </a:r>
            <a:r>
              <a:rPr lang="en-US" sz="2200" dirty="0" err="1"/>
              <a:t>Sysmon</a:t>
            </a:r>
            <a:r>
              <a:rPr lang="en-US" sz="2200" dirty="0"/>
              <a:t> and WMI logging with shorter polling times</a:t>
            </a:r>
          </a:p>
          <a:p>
            <a:pPr>
              <a:lnSpc>
                <a:spcPct val="110000"/>
              </a:lnSpc>
              <a:spcBef>
                <a:spcPts val="0"/>
              </a:spcBef>
            </a:pPr>
            <a:r>
              <a:rPr lang="en-US" sz="2200" dirty="0"/>
              <a:t>Audit your AD object ACLs with BloodHound, use </a:t>
            </a:r>
            <a:r>
              <a:rPr lang="en-US" sz="2200" dirty="0" err="1"/>
              <a:t>NetCease</a:t>
            </a:r>
            <a:endParaRPr lang="en-US" sz="2200" dirty="0"/>
          </a:p>
          <a:p>
            <a:pPr>
              <a:lnSpc>
                <a:spcPct val="110000"/>
              </a:lnSpc>
              <a:spcBef>
                <a:spcPts val="0"/>
              </a:spcBef>
            </a:pPr>
            <a:r>
              <a:rPr lang="en-US" sz="2200" dirty="0"/>
              <a:t>Enforce AES-256, especially for service account SPNs</a:t>
            </a:r>
          </a:p>
          <a:p>
            <a:pPr>
              <a:lnSpc>
                <a:spcPct val="110000"/>
              </a:lnSpc>
              <a:spcBef>
                <a:spcPts val="0"/>
              </a:spcBef>
            </a:pPr>
            <a:r>
              <a:rPr lang="en-US" sz="2200" dirty="0"/>
              <a:t>Enforce “Binary Signature Policy” in 1703 to help protect PPLs</a:t>
            </a:r>
          </a:p>
          <a:p>
            <a:pPr>
              <a:lnSpc>
                <a:spcPct val="110000"/>
              </a:lnSpc>
              <a:spcBef>
                <a:spcPts val="0"/>
              </a:spcBef>
            </a:pPr>
            <a:r>
              <a:rPr lang="en-US" sz="2200" dirty="0"/>
              <a:t>Integrate those new Defender branded tools like Exploit Guard (WDEG)</a:t>
            </a:r>
          </a:p>
          <a:p>
            <a:pPr>
              <a:lnSpc>
                <a:spcPct val="110000"/>
              </a:lnSpc>
              <a:spcBef>
                <a:spcPts val="0"/>
              </a:spcBef>
            </a:pPr>
            <a:r>
              <a:rPr lang="en-US" sz="2200" dirty="0"/>
              <a:t>Enforce EMET/WDEG’s Attack Surface Reduction (ASR) rules</a:t>
            </a:r>
          </a:p>
          <a:p>
            <a:endParaRPr lang="en-US" sz="2000" dirty="0"/>
          </a:p>
        </p:txBody>
      </p:sp>
    </p:spTree>
    <p:extLst>
      <p:ext uri="{BB962C8B-B14F-4D97-AF65-F5344CB8AC3E}">
        <p14:creationId xmlns:p14="http://schemas.microsoft.com/office/powerpoint/2010/main" val="13169384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EED11-84B3-4968-B1A6-83252ED4F77D}"/>
              </a:ext>
            </a:extLst>
          </p:cNvPr>
          <p:cNvSpPr>
            <a:spLocks noGrp="1"/>
          </p:cNvSpPr>
          <p:nvPr>
            <p:ph type="title"/>
          </p:nvPr>
        </p:nvSpPr>
        <p:spPr/>
        <p:txBody>
          <a:bodyPr>
            <a:normAutofit/>
          </a:bodyPr>
          <a:lstStyle/>
          <a:p>
            <a:r>
              <a:rPr lang="en-US" sz="2400" b="1" dirty="0"/>
              <a:t>Red Team Takeaways</a:t>
            </a:r>
            <a:endParaRPr lang="en-US" sz="2400" dirty="0"/>
          </a:p>
        </p:txBody>
      </p:sp>
      <p:sp>
        <p:nvSpPr>
          <p:cNvPr id="3" name="Content Placeholder 2">
            <a:extLst>
              <a:ext uri="{FF2B5EF4-FFF2-40B4-BE49-F238E27FC236}">
                <a16:creationId xmlns:a16="http://schemas.microsoft.com/office/drawing/2014/main" id="{291BF0BE-A3F9-472F-B9ED-706946090F0E}"/>
              </a:ext>
            </a:extLst>
          </p:cNvPr>
          <p:cNvSpPr>
            <a:spLocks noGrp="1"/>
          </p:cNvSpPr>
          <p:nvPr>
            <p:ph sz="quarter" idx="14"/>
          </p:nvPr>
        </p:nvSpPr>
        <p:spPr>
          <a:xfrm>
            <a:off x="508000" y="876300"/>
            <a:ext cx="9144000" cy="4591050"/>
          </a:xfrm>
        </p:spPr>
        <p:txBody>
          <a:bodyPr>
            <a:normAutofit fontScale="92500" lnSpcReduction="10000"/>
          </a:bodyPr>
          <a:lstStyle/>
          <a:p>
            <a:pPr>
              <a:lnSpc>
                <a:spcPct val="120000"/>
              </a:lnSpc>
              <a:spcBef>
                <a:spcPts val="0"/>
              </a:spcBef>
            </a:pPr>
            <a:r>
              <a:rPr lang="en-US" sz="2400" dirty="0"/>
              <a:t>Return to living off the land, directly call APIs</a:t>
            </a:r>
          </a:p>
          <a:p>
            <a:pPr>
              <a:lnSpc>
                <a:spcPct val="120000"/>
              </a:lnSpc>
              <a:spcBef>
                <a:spcPts val="0"/>
              </a:spcBef>
            </a:pPr>
            <a:r>
              <a:rPr lang="en-US" sz="2400" dirty="0"/>
              <a:t>Leverage host based PowerShell tools only after you’ve blocked or disabled ATP &amp; event log forwarding</a:t>
            </a:r>
          </a:p>
          <a:p>
            <a:pPr>
              <a:lnSpc>
                <a:spcPct val="120000"/>
              </a:lnSpc>
              <a:spcBef>
                <a:spcPts val="0"/>
              </a:spcBef>
            </a:pPr>
            <a:r>
              <a:rPr lang="en-US" sz="2400" dirty="0"/>
              <a:t>Review RDP/PS/Session history to help avoid user behavior analytics</a:t>
            </a:r>
          </a:p>
          <a:p>
            <a:pPr>
              <a:lnSpc>
                <a:spcPct val="120000"/>
              </a:lnSpc>
              <a:spcBef>
                <a:spcPts val="0"/>
              </a:spcBef>
            </a:pPr>
            <a:r>
              <a:rPr lang="en-US" sz="2400" dirty="0"/>
              <a:t>Block event log forwarding to prevent </a:t>
            </a:r>
            <a:r>
              <a:rPr lang="en-US" sz="2400" dirty="0" err="1"/>
              <a:t>Sysmon</a:t>
            </a:r>
            <a:r>
              <a:rPr lang="en-US" sz="2400" dirty="0"/>
              <a:t>/WMI/PowerShell/ Security logs giving you away</a:t>
            </a:r>
          </a:p>
          <a:p>
            <a:pPr>
              <a:lnSpc>
                <a:spcPct val="120000"/>
              </a:lnSpc>
              <a:spcBef>
                <a:spcPts val="0"/>
              </a:spcBef>
            </a:pPr>
            <a:r>
              <a:rPr lang="en-US" sz="2400" dirty="0"/>
              <a:t>Use ACE/DACL abuse to help avoid using RCE when possible</a:t>
            </a:r>
          </a:p>
          <a:p>
            <a:pPr>
              <a:lnSpc>
                <a:spcPct val="120000"/>
              </a:lnSpc>
              <a:spcBef>
                <a:spcPts val="0"/>
              </a:spcBef>
            </a:pPr>
            <a:r>
              <a:rPr lang="en-US" sz="2400" dirty="0"/>
              <a:t>Focus on info gathering and lateral movement techniques that don’t </a:t>
            </a:r>
            <a:r>
              <a:rPr lang="en-US" sz="2400" dirty="0" err="1"/>
              <a:t>comm</a:t>
            </a:r>
            <a:r>
              <a:rPr lang="en-US" sz="2400" dirty="0"/>
              <a:t> with the DC, like SQL </a:t>
            </a:r>
            <a:r>
              <a:rPr lang="en-US" sz="2400" dirty="0" err="1"/>
              <a:t>auth</a:t>
            </a:r>
            <a:r>
              <a:rPr lang="en-US" sz="2400" dirty="0"/>
              <a:t> and Silver Tickets</a:t>
            </a:r>
          </a:p>
          <a:p>
            <a:pPr>
              <a:lnSpc>
                <a:spcPct val="120000"/>
              </a:lnSpc>
              <a:spcBef>
                <a:spcPts val="0"/>
              </a:spcBef>
            </a:pPr>
            <a:r>
              <a:rPr lang="en-US" sz="2400" dirty="0" err="1"/>
              <a:t>Kerberoast</a:t>
            </a:r>
            <a:r>
              <a:rPr lang="en-US" sz="2400" dirty="0"/>
              <a:t> &amp; Silver Ticket all the things</a:t>
            </a:r>
          </a:p>
          <a:p>
            <a:pPr>
              <a:lnSpc>
                <a:spcPct val="120000"/>
              </a:lnSpc>
              <a:spcBef>
                <a:spcPts val="0"/>
              </a:spcBef>
            </a:pPr>
            <a:r>
              <a:rPr lang="en-US" sz="2400" dirty="0"/>
              <a:t>Use AES for Over-PTH, Golden Tickets</a:t>
            </a:r>
          </a:p>
          <a:p>
            <a:pPr>
              <a:lnSpc>
                <a:spcPct val="120000"/>
              </a:lnSpc>
              <a:spcBef>
                <a:spcPts val="0"/>
              </a:spcBef>
            </a:pPr>
            <a:r>
              <a:rPr lang="en-US" sz="2400" dirty="0"/>
              <a:t>Abuse Forest Trusts</a:t>
            </a:r>
          </a:p>
          <a:p>
            <a:pPr>
              <a:spcBef>
                <a:spcPts val="0"/>
              </a:spcBef>
            </a:pPr>
            <a:endParaRPr lang="en-US" sz="2400" dirty="0"/>
          </a:p>
          <a:p>
            <a:endParaRPr lang="en-US" sz="2400" dirty="0"/>
          </a:p>
        </p:txBody>
      </p:sp>
    </p:spTree>
    <p:extLst>
      <p:ext uri="{BB962C8B-B14F-4D97-AF65-F5344CB8AC3E}">
        <p14:creationId xmlns:p14="http://schemas.microsoft.com/office/powerpoint/2010/main" val="33192620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4BC5-90D3-4786-9B4C-14B6E5FA3BF9}"/>
              </a:ext>
            </a:extLst>
          </p:cNvPr>
          <p:cNvSpPr>
            <a:spLocks noGrp="1"/>
          </p:cNvSpPr>
          <p:nvPr>
            <p:ph type="title"/>
          </p:nvPr>
        </p:nvSpPr>
        <p:spPr/>
        <p:txBody>
          <a:bodyPr/>
          <a:lstStyle/>
          <a:p>
            <a:r>
              <a:rPr lang="en-US" b="1" dirty="0"/>
              <a:t>Big Thanks / Sources</a:t>
            </a:r>
          </a:p>
        </p:txBody>
      </p:sp>
      <p:sp>
        <p:nvSpPr>
          <p:cNvPr id="3" name="Content Placeholder 2">
            <a:extLst>
              <a:ext uri="{FF2B5EF4-FFF2-40B4-BE49-F238E27FC236}">
                <a16:creationId xmlns:a16="http://schemas.microsoft.com/office/drawing/2014/main" id="{3F0CFCBE-6E7D-42FD-A807-AC3343D0347A}"/>
              </a:ext>
            </a:extLst>
          </p:cNvPr>
          <p:cNvSpPr>
            <a:spLocks noGrp="1"/>
          </p:cNvSpPr>
          <p:nvPr>
            <p:ph sz="quarter" idx="14"/>
          </p:nvPr>
        </p:nvSpPr>
        <p:spPr>
          <a:xfrm>
            <a:off x="504744" y="1053811"/>
            <a:ext cx="9420305" cy="4356389"/>
          </a:xfrm>
        </p:spPr>
        <p:txBody>
          <a:bodyPr>
            <a:normAutofit/>
          </a:bodyPr>
          <a:lstStyle/>
          <a:p>
            <a:pPr>
              <a:lnSpc>
                <a:spcPct val="110000"/>
              </a:lnSpc>
              <a:spcBef>
                <a:spcPts val="1800"/>
              </a:spcBef>
            </a:pPr>
            <a:r>
              <a:rPr lang="en-US" sz="2000" dirty="0"/>
              <a:t>@</a:t>
            </a:r>
            <a:r>
              <a:rPr lang="en-US" sz="2000" dirty="0" err="1"/>
              <a:t>angus_tx</a:t>
            </a:r>
            <a:r>
              <a:rPr lang="en-US" sz="2000" dirty="0"/>
              <a:t>, @</a:t>
            </a:r>
            <a:r>
              <a:rPr lang="en-US" sz="2000" dirty="0" err="1"/>
              <a:t>nosteve</a:t>
            </a:r>
            <a:r>
              <a:rPr lang="en-US" sz="2000" dirty="0"/>
              <a:t>, @</a:t>
            </a:r>
            <a:r>
              <a:rPr lang="en-US" sz="2000" dirty="0" err="1"/>
              <a:t>swordgardctf</a:t>
            </a:r>
            <a:r>
              <a:rPr lang="en-US" sz="2000" dirty="0"/>
              <a:t>, and the rest of the IBM X-Force Red crew- we’re hiring!</a:t>
            </a:r>
          </a:p>
          <a:p>
            <a:pPr>
              <a:lnSpc>
                <a:spcPct val="110000"/>
              </a:lnSpc>
              <a:spcBef>
                <a:spcPts val="1800"/>
              </a:spcBef>
            </a:pPr>
            <a:r>
              <a:rPr lang="en-US" sz="2000" dirty="0"/>
              <a:t>The MS ATA/ATP teams</a:t>
            </a:r>
          </a:p>
          <a:p>
            <a:pPr algn="just">
              <a:lnSpc>
                <a:spcPct val="110000"/>
              </a:lnSpc>
              <a:spcBef>
                <a:spcPts val="1800"/>
              </a:spcBef>
            </a:pPr>
            <a:r>
              <a:rPr lang="en-US" sz="2000" dirty="0"/>
              <a:t>Tools, techniques, assistance and research by: @PyroTek3, @cobbr_io, @</a:t>
            </a:r>
            <a:r>
              <a:rPr lang="en-US" sz="2000" dirty="0" err="1"/>
              <a:t>mattifestation</a:t>
            </a:r>
            <a:r>
              <a:rPr lang="en-US" sz="2000" dirty="0"/>
              <a:t>, @</a:t>
            </a:r>
            <a:r>
              <a:rPr lang="en-US" sz="2000" dirty="0" err="1"/>
              <a:t>danielhbohannon</a:t>
            </a:r>
            <a:r>
              <a:rPr lang="en-US" sz="2000" dirty="0"/>
              <a:t>, @</a:t>
            </a:r>
            <a:r>
              <a:rPr lang="en-US" sz="2000" dirty="0" err="1"/>
              <a:t>nikhil_mitt</a:t>
            </a:r>
            <a:r>
              <a:rPr lang="en-US" sz="2000" dirty="0"/>
              <a:t>, @</a:t>
            </a:r>
            <a:r>
              <a:rPr lang="en-US" sz="2000" dirty="0" err="1"/>
              <a:t>mubix</a:t>
            </a:r>
            <a:r>
              <a:rPr lang="en-US" sz="2000" dirty="0"/>
              <a:t>, @</a:t>
            </a:r>
            <a:r>
              <a:rPr lang="en-US" sz="2000" dirty="0" err="1"/>
              <a:t>JosephBialek</a:t>
            </a:r>
            <a:r>
              <a:rPr lang="en-US" sz="2000" dirty="0"/>
              <a:t>, @</a:t>
            </a:r>
            <a:r>
              <a:rPr lang="en-US" sz="2000" dirty="0" err="1"/>
              <a:t>kevin_Robertson</a:t>
            </a:r>
            <a:r>
              <a:rPr lang="en-US" sz="2000" dirty="0"/>
              <a:t>, @nigma0x3, @</a:t>
            </a:r>
            <a:r>
              <a:rPr lang="en-US" sz="2000" dirty="0" err="1"/>
              <a:t>subTee</a:t>
            </a:r>
            <a:r>
              <a:rPr lang="en-US" sz="2000" dirty="0"/>
              <a:t>, @0xbadjuju, @</a:t>
            </a:r>
            <a:r>
              <a:rPr lang="en-US" sz="2000" dirty="0" err="1"/>
              <a:t>tifkin</a:t>
            </a:r>
            <a:r>
              <a:rPr lang="en-US" sz="2000" dirty="0"/>
              <a:t>_, @_</a:t>
            </a:r>
            <a:r>
              <a:rPr lang="en-US" sz="2000" dirty="0" err="1"/>
              <a:t>nullbind</a:t>
            </a:r>
            <a:r>
              <a:rPr lang="en-US" sz="2000" dirty="0"/>
              <a:t>, @</a:t>
            </a:r>
            <a:r>
              <a:rPr lang="en-US" sz="2000" dirty="0" err="1"/>
              <a:t>gentilkiwi</a:t>
            </a:r>
            <a:r>
              <a:rPr lang="en-US" sz="2000" dirty="0"/>
              <a:t>, @</a:t>
            </a:r>
            <a:r>
              <a:rPr lang="en-US" sz="2000" dirty="0" err="1"/>
              <a:t>armitagehacker</a:t>
            </a:r>
            <a:r>
              <a:rPr lang="en-US" sz="2000" dirty="0"/>
              <a:t>, @</a:t>
            </a:r>
            <a:r>
              <a:rPr lang="en-US" sz="2000" dirty="0" err="1"/>
              <a:t>aionescu</a:t>
            </a:r>
            <a:r>
              <a:rPr lang="en-US" sz="2000" dirty="0"/>
              <a:t>, @</a:t>
            </a:r>
            <a:r>
              <a:rPr lang="en-US" sz="2000" dirty="0" err="1"/>
              <a:t>alastairgray</a:t>
            </a:r>
            <a:r>
              <a:rPr lang="en-US" sz="2000" dirty="0"/>
              <a:t>, @harmj0y, @wald0, @</a:t>
            </a:r>
            <a:r>
              <a:rPr lang="en-US" sz="2000" dirty="0" err="1"/>
              <a:t>CptJesus</a:t>
            </a:r>
            <a:r>
              <a:rPr lang="en-US" sz="2000" dirty="0"/>
              <a:t>,  @</a:t>
            </a:r>
            <a:r>
              <a:rPr lang="en-US" sz="2000" dirty="0" err="1"/>
              <a:t>JershMagersh</a:t>
            </a:r>
            <a:r>
              <a:rPr lang="en-US" sz="2000" dirty="0"/>
              <a:t>, @</a:t>
            </a:r>
            <a:r>
              <a:rPr lang="en-US" sz="2000" dirty="0" err="1"/>
              <a:t>vysecurity</a:t>
            </a:r>
            <a:r>
              <a:rPr lang="en-US" sz="2000" dirty="0"/>
              <a:t>, @</a:t>
            </a:r>
            <a:r>
              <a:rPr lang="en-US" sz="2000" dirty="0" err="1"/>
              <a:t>cybera</a:t>
            </a:r>
            <a:r>
              <a:rPr lang="en-US" sz="2000" dirty="0"/>
              <a:t>, @</a:t>
            </a:r>
            <a:r>
              <a:rPr lang="en-US" sz="2000" dirty="0" err="1"/>
              <a:t>tiraniddo</a:t>
            </a:r>
            <a:r>
              <a:rPr lang="en-US" sz="2000" dirty="0"/>
              <a:t>, @</a:t>
            </a:r>
            <a:r>
              <a:rPr lang="en-US" sz="2000" dirty="0" err="1"/>
              <a:t>passingthehash</a:t>
            </a:r>
            <a:r>
              <a:rPr lang="en-US" sz="2000" dirty="0"/>
              <a:t> and many others in the community</a:t>
            </a:r>
          </a:p>
          <a:p>
            <a:pPr>
              <a:lnSpc>
                <a:spcPct val="110000"/>
              </a:lnSpc>
              <a:spcBef>
                <a:spcPts val="1800"/>
              </a:spcBef>
            </a:pPr>
            <a:r>
              <a:rPr lang="en-US" sz="2000" dirty="0"/>
              <a:t>@</a:t>
            </a:r>
            <a:r>
              <a:rPr lang="en-US" sz="2000" dirty="0" err="1"/>
              <a:t>simonstalenhag</a:t>
            </a:r>
            <a:r>
              <a:rPr lang="en-US" sz="2000" dirty="0"/>
              <a:t> for permission to use his art</a:t>
            </a:r>
          </a:p>
        </p:txBody>
      </p:sp>
      <p:pic>
        <p:nvPicPr>
          <p:cNvPr id="6" name="Picture 5">
            <a:extLst>
              <a:ext uri="{FF2B5EF4-FFF2-40B4-BE49-F238E27FC236}">
                <a16:creationId xmlns:a16="http://schemas.microsoft.com/office/drawing/2014/main" id="{A6E7A3A6-340C-4AD8-B9A8-C8AA9AA93446}"/>
              </a:ext>
            </a:extLst>
          </p:cNvPr>
          <p:cNvPicPr>
            <a:picLocks noChangeAspect="1"/>
          </p:cNvPicPr>
          <p:nvPr/>
        </p:nvPicPr>
        <p:blipFill>
          <a:blip r:embed="rId3"/>
          <a:stretch>
            <a:fillRect/>
          </a:stretch>
        </p:blipFill>
        <p:spPr>
          <a:xfrm>
            <a:off x="6204134" y="74695"/>
            <a:ext cx="3871569" cy="640058"/>
          </a:xfrm>
          <a:prstGeom prst="rect">
            <a:avLst/>
          </a:prstGeom>
        </p:spPr>
      </p:pic>
    </p:spTree>
    <p:extLst>
      <p:ext uri="{BB962C8B-B14F-4D97-AF65-F5344CB8AC3E}">
        <p14:creationId xmlns:p14="http://schemas.microsoft.com/office/powerpoint/2010/main" val="2734765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14C38E-5CFF-441D-857F-9CBE947E8440}"/>
              </a:ext>
            </a:extLst>
          </p:cNvPr>
          <p:cNvPicPr>
            <a:picLocks noChangeAspect="1"/>
          </p:cNvPicPr>
          <p:nvPr/>
        </p:nvPicPr>
        <p:blipFill>
          <a:blip r:embed="rId3"/>
          <a:stretch>
            <a:fillRect/>
          </a:stretch>
        </p:blipFill>
        <p:spPr>
          <a:xfrm>
            <a:off x="-5607" y="-295344"/>
            <a:ext cx="10382286" cy="6227987"/>
          </a:xfrm>
          <a:prstGeom prst="rect">
            <a:avLst/>
          </a:prstGeom>
        </p:spPr>
      </p:pic>
    </p:spTree>
    <p:extLst>
      <p:ext uri="{BB962C8B-B14F-4D97-AF65-F5344CB8AC3E}">
        <p14:creationId xmlns:p14="http://schemas.microsoft.com/office/powerpoint/2010/main" val="209883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2ch.hk/v/arch/2017-06-08/src/2094953/14966630084650.jpg">
            <a:extLst>
              <a:ext uri="{FF2B5EF4-FFF2-40B4-BE49-F238E27FC236}">
                <a16:creationId xmlns:a16="http://schemas.microsoft.com/office/drawing/2014/main" id="{01DEA128-E99A-41CF-B8D6-DEBB2E5A6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5648"/>
            <a:ext cx="10160000" cy="1016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BBAC8AE-81D6-434A-98E3-18FB26496B7E}"/>
              </a:ext>
            </a:extLst>
          </p:cNvPr>
          <p:cNvSpPr>
            <a:spLocks noGrp="1"/>
          </p:cNvSpPr>
          <p:nvPr>
            <p:ph type="title"/>
          </p:nvPr>
        </p:nvSpPr>
        <p:spPr>
          <a:xfrm>
            <a:off x="6667800" y="2237646"/>
            <a:ext cx="9146203" cy="345535"/>
          </a:xfrm>
        </p:spPr>
        <p:txBody>
          <a:bodyPr/>
          <a:lstStyle/>
          <a:p>
            <a:r>
              <a:rPr lang="en-US" b="1" dirty="0">
                <a:solidFill>
                  <a:schemeClr val="bg1"/>
                </a:solidFill>
                <a:latin typeface="Courier New" panose="02070309020205020404" pitchFamily="49" charset="0"/>
                <a:cs typeface="Courier New" panose="02070309020205020404" pitchFamily="49" charset="0"/>
              </a:rPr>
              <a:t>Gaining a Foothold</a:t>
            </a:r>
            <a:endParaRPr lang="en-US" dirty="0">
              <a:solidFill>
                <a:schemeClr val="bg1"/>
              </a:solidFill>
              <a:latin typeface="Courier New" panose="02070309020205020404" pitchFamily="49" charset="0"/>
              <a:cs typeface="Courier New" panose="02070309020205020404" pitchFamily="49" charset="0"/>
            </a:endParaRPr>
          </a:p>
        </p:txBody>
      </p:sp>
      <p:sp>
        <p:nvSpPr>
          <p:cNvPr id="6" name="Content Placeholder 2">
            <a:extLst>
              <a:ext uri="{FF2B5EF4-FFF2-40B4-BE49-F238E27FC236}">
                <a16:creationId xmlns:a16="http://schemas.microsoft.com/office/drawing/2014/main" id="{5195A945-B82E-43B9-8338-471EFE3A7D6D}"/>
              </a:ext>
            </a:extLst>
          </p:cNvPr>
          <p:cNvSpPr>
            <a:spLocks noGrp="1"/>
          </p:cNvSpPr>
          <p:nvPr>
            <p:ph sz="quarter" idx="14"/>
          </p:nvPr>
        </p:nvSpPr>
        <p:spPr>
          <a:xfrm>
            <a:off x="203201" y="1104900"/>
            <a:ext cx="4292600" cy="3943350"/>
          </a:xfrm>
        </p:spPr>
        <p:txBody>
          <a:bodyPr>
            <a:normAutofit/>
          </a:bodyPr>
          <a:lstStyle/>
          <a:p>
            <a:endParaRPr lang="en-US" sz="2000" dirty="0"/>
          </a:p>
          <a:p>
            <a:endParaRPr lang="en-US" sz="2000" dirty="0"/>
          </a:p>
        </p:txBody>
      </p:sp>
    </p:spTree>
    <p:extLst>
      <p:ext uri="{BB962C8B-B14F-4D97-AF65-F5344CB8AC3E}">
        <p14:creationId xmlns:p14="http://schemas.microsoft.com/office/powerpoint/2010/main" val="2815647784"/>
      </p:ext>
    </p:extLst>
  </p:cSld>
  <p:clrMapOvr>
    <a:masterClrMapping/>
  </p:clrMapOvr>
</p:sld>
</file>

<file path=ppt/theme/theme1.xml><?xml version="1.0" encoding="utf-8"?>
<a:theme xmlns:a="http://schemas.openxmlformats.org/drawingml/2006/main" name="IBM Security 16x10 Defualt Template">
  <a:themeElements>
    <a:clrScheme name="IBMSecurity_Colors_2016-05-02">
      <a:dk1>
        <a:srgbClr val="1D3649"/>
      </a:dk1>
      <a:lt1>
        <a:srgbClr val="FFFFFF"/>
      </a:lt1>
      <a:dk2>
        <a:srgbClr val="1D3649"/>
      </a:dk2>
      <a:lt2>
        <a:srgbClr val="E0E0E0"/>
      </a:lt2>
      <a:accent1>
        <a:srgbClr val="325C80"/>
      </a:accent1>
      <a:accent2>
        <a:srgbClr val="4178BE"/>
      </a:accent2>
      <a:accent3>
        <a:srgbClr val="C0E6FF"/>
      </a:accent3>
      <a:accent4>
        <a:srgbClr val="5A5A5A"/>
      </a:accent4>
      <a:accent5>
        <a:srgbClr val="777777"/>
      </a:accent5>
      <a:accent6>
        <a:srgbClr val="AEAEAE"/>
      </a:accent6>
      <a:hlink>
        <a:srgbClr val="325C80"/>
      </a:hlink>
      <a:folHlink>
        <a:srgbClr val="325C80"/>
      </a:folHlink>
    </a:clrScheme>
    <a:fontScheme name="IBM Security_2016-04-27">
      <a:majorFont>
        <a:latin typeface="Arial"/>
        <a:ea typeface="ＭＳ Ｐゴシック"/>
        <a:cs typeface=""/>
      </a:majorFont>
      <a:minorFont>
        <a:latin typeface="Arial"/>
        <a:ea typeface="ＭＳ Ｐゴシック"/>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9050" cap="flat" cmpd="sng" algn="ctr">
          <a:no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400" b="0" i="0" u="none" strike="noStrike" kern="0" cap="none" spc="0" normalizeH="0" baseline="0" noProof="0" dirty="0" smtClean="0">
            <a:ln>
              <a:noFill/>
            </a:ln>
            <a:solidFill>
              <a:schemeClr val="bg1"/>
            </a:solidFill>
            <a:effectLst/>
            <a:uLnTx/>
            <a:uFillTx/>
            <a:ea typeface="+mn-ea"/>
            <a:cs typeface="Arial" panose="020B0604020202020204" pitchFamily="34"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smtClean="0">
            <a:solidFill>
              <a:srgbClr val="1D3649"/>
            </a:solidFill>
          </a:defRPr>
        </a:defPPr>
      </a:lstStyle>
    </a:txDef>
  </a:objectDefaults>
  <a:extraClrSchemeLst/>
  <a:extLst>
    <a:ext uri="{05A4C25C-085E-4340-85A3-A5531E510DB2}">
      <thm15:themeFamily xmlns:thm15="http://schemas.microsoft.com/office/thememl/2012/main" name="IBMSecurity_16x10_PresentationStandards_2016-04-29.potx" id="{5D1C0EFF-3F45-4F8F-8B7C-666B43FAB196}" vid="{BF2D3C32-D89C-4D5B-9938-A27CE440839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8221</Words>
  <Application>Microsoft Office PowerPoint</Application>
  <PresentationFormat>Custom</PresentationFormat>
  <Paragraphs>910</Paragraphs>
  <Slides>76</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ＭＳ Ｐゴシック</vt:lpstr>
      <vt:lpstr>Arial</vt:lpstr>
      <vt:lpstr>Calibri</vt:lpstr>
      <vt:lpstr>Courier New</vt:lpstr>
      <vt:lpstr>Segoe UI</vt:lpstr>
      <vt:lpstr>Segoe UI Semilight</vt:lpstr>
      <vt:lpstr>IBM Security 16x10 Defualt Template</vt:lpstr>
      <vt:lpstr>Red Team Techniques for Evading, Bypassing, and Disabling MS Advanced Threat Protection and Advanced Threat Analytics</vt:lpstr>
      <vt:lpstr>Whoami</vt:lpstr>
      <vt:lpstr>Why ATA and ATP?</vt:lpstr>
      <vt:lpstr>TTP</vt:lpstr>
      <vt:lpstr>PowerPoint Presentation</vt:lpstr>
      <vt:lpstr>Release 3 (October 17th)</vt:lpstr>
      <vt:lpstr>PowerPoint Presentation</vt:lpstr>
      <vt:lpstr>PowerPoint Presentation</vt:lpstr>
      <vt:lpstr>Gaining a Foothold</vt:lpstr>
      <vt:lpstr>Gaining a Foothold w/ Out Of The Box PS Payloads</vt:lpstr>
      <vt:lpstr>Obfuscated PS Payloads</vt:lpstr>
      <vt:lpstr>PowerPoint Presentation</vt:lpstr>
      <vt:lpstr>PowerPoint Presentation</vt:lpstr>
      <vt:lpstr>ATP is a Beneficiary of WMF 5 / Win10 1703 Security Improvements</vt:lpstr>
      <vt:lpstr>ATP is a Beneficiary of WMF 5 / Win10 1703+ Security Improvements</vt:lpstr>
      <vt:lpstr>AMSI</vt:lpstr>
      <vt:lpstr>Defender ATP ≠ Defender AV</vt:lpstr>
      <vt:lpstr>Not Detected: Misc. Techniques to Gain Initial Foothold</vt:lpstr>
      <vt:lpstr>PowerPoint Presentation</vt:lpstr>
      <vt:lpstr>Host Recon</vt:lpstr>
      <vt:lpstr>Not Detected: WMI</vt:lpstr>
      <vt:lpstr>Not Detected: Host Recon Directly Using Windows API’s</vt:lpstr>
      <vt:lpstr>Not Detected: Userland Persistence and AMSI Bypass via Component Object Model (COM) Hijacking</vt:lpstr>
      <vt:lpstr>Userland Persistence via Component Object Model (COM) Hijacking</vt:lpstr>
      <vt:lpstr>Userland Persistence via Component Object Model (COM) Hijacking</vt:lpstr>
      <vt:lpstr>PowerPoint Presentation</vt:lpstr>
      <vt:lpstr>PowerPoint Presentation</vt:lpstr>
      <vt:lpstr>Can’t Stop ATP Process, Service, Etc., Even If Running As System*</vt:lpstr>
      <vt:lpstr>Uninstalling</vt:lpstr>
      <vt:lpstr>“Protected Process Light”</vt:lpstr>
      <vt:lpstr>PPL Bypass</vt:lpstr>
      <vt:lpstr>PowerPoint Presentation</vt:lpstr>
      <vt:lpstr>Block ATP Comms via DiagTrack Service (Privileged)</vt:lpstr>
      <vt:lpstr>Block ATP Comms via DiagTrack Service (Privileged)</vt:lpstr>
      <vt:lpstr>Can’t Rename The WDATP Binaries As Admin….</vt:lpstr>
      <vt:lpstr>…But We Can Hijack It’s DLLs (Privileged)</vt:lpstr>
      <vt:lpstr>Remove PPL Protection, Kill Process (Privileged) </vt:lpstr>
      <vt:lpstr>Mimikatz Driver’s Service Registered As Malicious Now…</vt:lpstr>
      <vt:lpstr>…But We Can Change The Service Name And Re-sign</vt:lpstr>
      <vt:lpstr>Now Also Alerts On PPL Tampering*</vt:lpstr>
      <vt:lpstr>Become Trusted Installer to Target Executables (Privileged)</vt:lpstr>
      <vt:lpstr>Block All Windows Defender/ATP Comms via FW (Privileged)</vt:lpstr>
      <vt:lpstr>PowerPoint Presentation</vt:lpstr>
      <vt:lpstr>Advanced Threat Analytics</vt:lpstr>
      <vt:lpstr>ATA On Premise Architecture</vt:lpstr>
      <vt:lpstr>Coming soon...</vt:lpstr>
      <vt:lpstr>PowerPoint Presentation</vt:lpstr>
      <vt:lpstr>ATA Learning Period</vt:lpstr>
      <vt:lpstr>PowerPoint Presentation</vt:lpstr>
      <vt:lpstr>Detected: Bulk DNS queries, nslookup, zone transfers</vt:lpstr>
      <vt:lpstr>Detected*: AD Recon using SAMR protocol or tools like “net user /domain”</vt:lpstr>
      <vt:lpstr>Not Detected: Using LDAP/Powerview To Gather Computers/Users</vt:lpstr>
      <vt:lpstr>Not Detected: Enumeration via WMI Local Name Space</vt:lpstr>
      <vt:lpstr>Not Detected: Enumeration via WMI Local Name Space (Cont’d)</vt:lpstr>
      <vt:lpstr>Detected: Default Session Enumeration via UserHunter, NetSess </vt:lpstr>
      <vt:lpstr>Not Detected: Session Enumeration By Excluding DC’s</vt:lpstr>
      <vt:lpstr>PowerPoint Presentation</vt:lpstr>
      <vt:lpstr>Detection (ATA): Lateral Movement</vt:lpstr>
      <vt:lpstr>Not Detected: SPN Enumeration &amp; Kerberoasting</vt:lpstr>
      <vt:lpstr>Not Detected: Silver Tickets</vt:lpstr>
      <vt:lpstr>Detected: Modification of Sensitive Groups</vt:lpstr>
      <vt:lpstr>Not Detected: Enumerating AD Access Control Entries </vt:lpstr>
      <vt:lpstr>Not Detected: Escalation via Selective AD ACL Abuse</vt:lpstr>
      <vt:lpstr>Detected: Over-Pass-The-Hash (Using KRBTGT NTLM Hash)</vt:lpstr>
      <vt:lpstr>Not Detected: Over-Pass-The-Hash (Using All Hash/Keys)</vt:lpstr>
      <vt:lpstr>Not Detected: Lateral Movement via SQL Auth</vt:lpstr>
      <vt:lpstr>PowerPoint Presentation</vt:lpstr>
      <vt:lpstr>Detected: DCSync</vt:lpstr>
      <vt:lpstr>Partial Detection: Copying NTDS.dit File Remotely using WMI </vt:lpstr>
      <vt:lpstr>Not Detected*: PSRemoting with LSASS Inject</vt:lpstr>
      <vt:lpstr>Not Detected*: PSRemoting with Raw Disk Access</vt:lpstr>
      <vt:lpstr>Detected: Golden Tickets Detection (Using KRBTGT NTLM Hash)</vt:lpstr>
      <vt:lpstr>Not Detected: Golden Ticket w/ AES Key</vt:lpstr>
      <vt:lpstr>Blue Team Takeaways</vt:lpstr>
      <vt:lpstr>Red Team Takeaways</vt:lpstr>
      <vt:lpstr>Big Thanks /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2016-04-20T19:09:06Z</dcterms:created>
  <dcterms:modified xsi:type="dcterms:W3CDTF">2017-12-11T17:00:51Z</dcterms:modified>
</cp:coreProperties>
</file>